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265" r:id="rId5"/>
    <p:sldId id="310" r:id="rId6"/>
    <p:sldId id="320" r:id="rId7"/>
    <p:sldId id="321" r:id="rId8"/>
    <p:sldId id="323" r:id="rId9"/>
    <p:sldId id="324" r:id="rId10"/>
    <p:sldId id="330" r:id="rId11"/>
    <p:sldId id="325" r:id="rId12"/>
    <p:sldId id="326" r:id="rId13"/>
    <p:sldId id="329" r:id="rId14"/>
    <p:sldId id="327" r:id="rId15"/>
    <p:sldId id="328" r:id="rId16"/>
    <p:sldId id="331" r:id="rId17"/>
    <p:sldId id="352" r:id="rId18"/>
    <p:sldId id="353" r:id="rId19"/>
    <p:sldId id="341" r:id="rId20"/>
    <p:sldId id="343" r:id="rId21"/>
    <p:sldId id="332" r:id="rId22"/>
    <p:sldId id="333" r:id="rId23"/>
    <p:sldId id="334" r:id="rId24"/>
    <p:sldId id="335" r:id="rId25"/>
    <p:sldId id="336" r:id="rId26"/>
    <p:sldId id="337" r:id="rId27"/>
    <p:sldId id="346" r:id="rId28"/>
    <p:sldId id="351" r:id="rId29"/>
    <p:sldId id="349" r:id="rId30"/>
    <p:sldId id="347" r:id="rId31"/>
    <p:sldId id="354" r:id="rId32"/>
    <p:sldId id="355" r:id="rId33"/>
    <p:sldId id="340" r:id="rId34"/>
    <p:sldId id="344" r:id="rId35"/>
  </p:sldIdLst>
  <p:sldSz cx="12188825"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73899" autoAdjust="0"/>
  </p:normalViewPr>
  <p:slideViewPr>
    <p:cSldViewPr showGuides="1">
      <p:cViewPr varScale="1">
        <p:scale>
          <a:sx n="62" d="100"/>
          <a:sy n="62" d="100"/>
        </p:scale>
        <p:origin x="978" y="66"/>
      </p:cViewPr>
      <p:guideLst>
        <p:guide pos="3839"/>
        <p:guide orient="horz" pos="2160"/>
      </p:guideLst>
    </p:cSldViewPr>
  </p:slideViewPr>
  <p:outlineViewPr>
    <p:cViewPr>
      <p:scale>
        <a:sx n="33" d="100"/>
        <a:sy n="33" d="100"/>
      </p:scale>
      <p:origin x="0" y="0"/>
    </p:cViewPr>
  </p:outlineViewPr>
  <p:notesTextViewPr>
    <p:cViewPr>
      <p:scale>
        <a:sx n="3" d="2"/>
        <a:sy n="3" d="2"/>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timeline!$F$1</c:f>
              <c:strCache>
                <c:ptCount val="1"/>
                <c:pt idx="0">
                  <c:v>Count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timeline!$E$2:$E$16</c:f>
              <c:numCache>
                <c:formatCode>General</c:formatCode>
                <c:ptCount val="15"/>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timeline!$F$2:$F$16</c:f>
              <c:numCache>
                <c:formatCode>General</c:formatCode>
                <c:ptCount val="15"/>
                <c:pt idx="1">
                  <c:v>2</c:v>
                </c:pt>
                <c:pt idx="2">
                  <c:v>1</c:v>
                </c:pt>
                <c:pt idx="6">
                  <c:v>9</c:v>
                </c:pt>
                <c:pt idx="7">
                  <c:v>3</c:v>
                </c:pt>
                <c:pt idx="8">
                  <c:v>2</c:v>
                </c:pt>
                <c:pt idx="9">
                  <c:v>7</c:v>
                </c:pt>
                <c:pt idx="10">
                  <c:v>41</c:v>
                </c:pt>
                <c:pt idx="11">
                  <c:v>201</c:v>
                </c:pt>
                <c:pt idx="12">
                  <c:v>463</c:v>
                </c:pt>
                <c:pt idx="13">
                  <c:v>723</c:v>
                </c:pt>
                <c:pt idx="14">
                  <c:v>1196</c:v>
                </c:pt>
              </c:numCache>
            </c:numRef>
          </c:val>
          <c:extLst>
            <c:ext xmlns:c16="http://schemas.microsoft.com/office/drawing/2014/chart" uri="{C3380CC4-5D6E-409C-BE32-E72D297353CC}">
              <c16:uniqueId val="{00000000-8E65-49D8-AB58-0FEE1E79FDB3}"/>
            </c:ext>
          </c:extLst>
        </c:ser>
        <c:dLbls>
          <c:dLblPos val="inEnd"/>
          <c:showLegendKey val="0"/>
          <c:showVal val="1"/>
          <c:showCatName val="0"/>
          <c:showSerName val="0"/>
          <c:showPercent val="0"/>
          <c:showBubbleSize val="0"/>
        </c:dLbls>
        <c:gapWidth val="100"/>
        <c:overlap val="-24"/>
        <c:axId val="319432576"/>
        <c:axId val="326340992"/>
      </c:barChart>
      <c:catAx>
        <c:axId val="319432576"/>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2"/>
                    </a:solidFill>
                    <a:latin typeface="+mn-lt"/>
                    <a:ea typeface="+mn-ea"/>
                    <a:cs typeface="+mn-cs"/>
                  </a:defRPr>
                </a:pPr>
                <a:r>
                  <a:rPr lang="en-US" sz="1800" dirty="0"/>
                  <a:t>Year</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326340992"/>
        <c:crosses val="autoZero"/>
        <c:auto val="1"/>
        <c:lblAlgn val="ctr"/>
        <c:lblOffset val="100"/>
        <c:noMultiLvlLbl val="0"/>
      </c:catAx>
      <c:valAx>
        <c:axId val="326340992"/>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2"/>
                    </a:solidFill>
                    <a:latin typeface="+mn-lt"/>
                    <a:ea typeface="+mn-ea"/>
                    <a:cs typeface="+mn-cs"/>
                  </a:defRPr>
                </a:pPr>
                <a:r>
                  <a:rPr lang="en-US" sz="1800" dirty="0"/>
                  <a:t>Instances</a:t>
                </a:r>
                <a:r>
                  <a:rPr lang="en-US" sz="1800" baseline="0" dirty="0"/>
                  <a:t> of “Big Data”</a:t>
                </a:r>
                <a:r>
                  <a:rPr lang="en-US" sz="1800" dirty="0"/>
                  <a:t> </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319432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2/1/2023</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2/1/2023</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dirty="0"/>
          </a:p>
        </p:txBody>
      </p:sp>
    </p:spTree>
    <p:extLst>
      <p:ext uri="{BB962C8B-B14F-4D97-AF65-F5344CB8AC3E}">
        <p14:creationId xmlns:p14="http://schemas.microsoft.com/office/powerpoint/2010/main" val="87889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Excela,</a:t>
            </a:r>
            <a:r>
              <a:rPr lang="en-US" baseline="0" dirty="0"/>
              <a:t> Incorporated’s infographic demonstrates how much data was created in just one Internet minute in 2016…</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10</a:t>
            </a:fld>
            <a:endParaRPr lang="en-US" dirty="0"/>
          </a:p>
        </p:txBody>
      </p:sp>
    </p:spTree>
    <p:extLst>
      <p:ext uri="{BB962C8B-B14F-4D97-AF65-F5344CB8AC3E}">
        <p14:creationId xmlns:p14="http://schemas.microsoft.com/office/powerpoint/2010/main" val="1889775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 refers to the frequency</a:t>
            </a:r>
            <a:r>
              <a:rPr lang="en-US" baseline="0" dirty="0"/>
              <a:t> of incoming data that must be processed. Think text messages, Facebook status updates, credit card swipes, the multitude of sensors in modern cars, and the stock exchange.</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11</a:t>
            </a:fld>
            <a:endParaRPr lang="en-US" dirty="0"/>
          </a:p>
        </p:txBody>
      </p:sp>
    </p:spTree>
    <p:extLst>
      <p:ext uri="{BB962C8B-B14F-4D97-AF65-F5344CB8AC3E}">
        <p14:creationId xmlns:p14="http://schemas.microsoft.com/office/powerpoint/2010/main" val="2556832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Veracity refers to the trustworthiness</a:t>
            </a:r>
            <a:r>
              <a:rPr lang="en-US" baseline="0" dirty="0"/>
              <a:t> of data. Librarians are familiar with this concept as it applies to information on the Internet.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12</a:t>
            </a:fld>
            <a:endParaRPr lang="en-US" dirty="0"/>
          </a:p>
        </p:txBody>
      </p:sp>
    </p:spTree>
    <p:extLst>
      <p:ext uri="{BB962C8B-B14F-4D97-AF65-F5344CB8AC3E}">
        <p14:creationId xmlns:p14="http://schemas.microsoft.com/office/powerpoint/2010/main" val="903948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Value.</a:t>
            </a:r>
            <a:r>
              <a:rPr lang="en-US" baseline="0" dirty="0"/>
              <a:t> Not all data is necessarily valuable data.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13</a:t>
            </a:fld>
            <a:endParaRPr lang="en-US" dirty="0"/>
          </a:p>
        </p:txBody>
      </p:sp>
    </p:spTree>
    <p:extLst>
      <p:ext uri="{BB962C8B-B14F-4D97-AF65-F5344CB8AC3E}">
        <p14:creationId xmlns:p14="http://schemas.microsoft.com/office/powerpoint/2010/main" val="1118239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take</a:t>
            </a:r>
            <a:r>
              <a:rPr lang="en-US" baseline="0" dirty="0"/>
              <a:t> a look at how Big Data is impacting research, specifically healthcare research. You’ll recall from an earlier slide that research has typically involved </a:t>
            </a:r>
            <a:r>
              <a:rPr lang="en-US" dirty="0"/>
              <a:t>assembling a sample population and a control group. The</a:t>
            </a:r>
            <a:r>
              <a:rPr lang="en-US" baseline="0" dirty="0"/>
              <a:t> data used is just a small subset of a particular group with characteristics of interest. When it comes to Big Data, we can essentially analyze the entire data set, not just a subset. </a:t>
            </a:r>
            <a:endParaRPr lang="en-US" dirty="0"/>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16</a:t>
            </a:fld>
            <a:endParaRPr lang="en-US" dirty="0"/>
          </a:p>
        </p:txBody>
      </p:sp>
    </p:spTree>
    <p:extLst>
      <p:ext uri="{BB962C8B-B14F-4D97-AF65-F5344CB8AC3E}">
        <p14:creationId xmlns:p14="http://schemas.microsoft.com/office/powerpoint/2010/main" val="95203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so, we need to either have the ability to collect or access huge data sets,</a:t>
            </a:r>
            <a:r>
              <a:rPr lang="en-US" baseline="0" dirty="0"/>
              <a:t> perform analyses on them using platforms like Hadoop or supercomputers, and identify interesting correlations among the data. When it comes to Big Data, researchers are more interested in correlation, or the interrelationship between different data. Think Amazon recommendations. Amazon collects data on vast numbers of consumers and using that data, can predict that if you bought bananas, you’ll probably buy milk, as this cartoon illustrates.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17</a:t>
            </a:fld>
            <a:endParaRPr lang="en-US" dirty="0"/>
          </a:p>
        </p:txBody>
      </p:sp>
    </p:spTree>
    <p:extLst>
      <p:ext uri="{BB962C8B-B14F-4D97-AF65-F5344CB8AC3E}">
        <p14:creationId xmlns:p14="http://schemas.microsoft.com/office/powerpoint/2010/main" val="686642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Healthcare</a:t>
            </a:r>
            <a:r>
              <a:rPr lang="en-US" baseline="0" dirty="0"/>
              <a:t> Big Data is now starting to catch up with Big Data in the business world. How is this so?</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18</a:t>
            </a:fld>
            <a:endParaRPr lang="en-US" dirty="0"/>
          </a:p>
        </p:txBody>
      </p:sp>
    </p:spTree>
    <p:extLst>
      <p:ext uri="{BB962C8B-B14F-4D97-AF65-F5344CB8AC3E}">
        <p14:creationId xmlns:p14="http://schemas.microsoft.com/office/powerpoint/2010/main" val="3650466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less than 15 years, the cost to sequence</a:t>
            </a:r>
            <a:r>
              <a:rPr lang="en-US" baseline="0" dirty="0"/>
              <a:t> the human genome has fallen from over $100 million to less than $1,000. This is just one example of how faster and cheaper technology and data storage has pushed down costs. </a:t>
            </a:r>
          </a:p>
          <a:p>
            <a:endParaRPr lang="en-US" baseline="0" dirty="0"/>
          </a:p>
          <a:p>
            <a:r>
              <a:rPr lang="en-US" dirty="0"/>
              <a:t>https://www.genome.gov/sequencingcosts/ </a:t>
            </a:r>
          </a:p>
        </p:txBody>
      </p:sp>
      <p:sp>
        <p:nvSpPr>
          <p:cNvPr id="4" name="Slide Number Placeholder 3"/>
          <p:cNvSpPr>
            <a:spLocks noGrp="1"/>
          </p:cNvSpPr>
          <p:nvPr>
            <p:ph type="sldNum" sz="quarter" idx="10"/>
          </p:nvPr>
        </p:nvSpPr>
        <p:spPr/>
        <p:txBody>
          <a:bodyPr/>
          <a:lstStyle/>
          <a:p>
            <a:fld id="{F93199CD-3E1B-4AE6-990F-76F925F5EA9F}" type="slidenum">
              <a:rPr lang="en-US" smtClean="0"/>
              <a:t>19</a:t>
            </a:fld>
            <a:endParaRPr lang="en-US" dirty="0"/>
          </a:p>
        </p:txBody>
      </p:sp>
    </p:spTree>
    <p:extLst>
      <p:ext uri="{BB962C8B-B14F-4D97-AF65-F5344CB8AC3E}">
        <p14:creationId xmlns:p14="http://schemas.microsoft.com/office/powerpoint/2010/main" val="95306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sensing devices</a:t>
            </a:r>
            <a:r>
              <a:rPr lang="en-US" baseline="0" dirty="0"/>
              <a:t> are showing up in more places, are becoming more advanced, and are also becoming less expensive.</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20</a:t>
            </a:fld>
            <a:endParaRPr lang="en-US" dirty="0"/>
          </a:p>
        </p:txBody>
      </p:sp>
    </p:spTree>
    <p:extLst>
      <p:ext uri="{BB962C8B-B14F-4D97-AF65-F5344CB8AC3E}">
        <p14:creationId xmlns:p14="http://schemas.microsoft.com/office/powerpoint/2010/main" val="828206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“Born” digital data is data that began</a:t>
            </a:r>
            <a:r>
              <a:rPr lang="en-US" baseline="0" dirty="0"/>
              <a:t> it’s existence already digitalized and is therefore more readily collectable and analyzable. Think digital electronic medical records, implanted medical devices such as insulin pumps and neurostimulators, diagnostic imaging technology, and physiologic monitoring devices of every kind…</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21</a:t>
            </a:fld>
            <a:endParaRPr lang="en-US" dirty="0"/>
          </a:p>
        </p:txBody>
      </p:sp>
    </p:spTree>
    <p:extLst>
      <p:ext uri="{BB962C8B-B14F-4D97-AF65-F5344CB8AC3E}">
        <p14:creationId xmlns:p14="http://schemas.microsoft.com/office/powerpoint/2010/main" val="417359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dirty="0"/>
          </a:p>
        </p:txBody>
      </p:sp>
    </p:spTree>
    <p:extLst>
      <p:ext uri="{BB962C8B-B14F-4D97-AF65-F5344CB8AC3E}">
        <p14:creationId xmlns:p14="http://schemas.microsoft.com/office/powerpoint/2010/main" val="3113525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number of data repositories are exploding and specialize in a huge range of different areas, from images of tumors to genetic data, to infectious disease data. An that’s just in healthcare. Data repositories help to ensure that data is findable, accessible, interoperable, and re-usable.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22</a:t>
            </a:fld>
            <a:endParaRPr lang="en-US" dirty="0"/>
          </a:p>
        </p:txBody>
      </p:sp>
    </p:spTree>
    <p:extLst>
      <p:ext uri="{BB962C8B-B14F-4D97-AF65-F5344CB8AC3E}">
        <p14:creationId xmlns:p14="http://schemas.microsoft.com/office/powerpoint/2010/main" val="1697069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in the past decade, more grant funders and peer reviewed journals are requesting that researchers submit not only their research paper, but also the raw data that underlies their work. As you can imagine, this is a contentious issue. Researchers may not have the time, funding, or expertise to prepare their data for submission. And they may worry that submitting their data will expose them to being “scooped” by other researchers.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23</a:t>
            </a:fld>
            <a:endParaRPr lang="en-US" dirty="0"/>
          </a:p>
        </p:txBody>
      </p:sp>
    </p:spTree>
    <p:extLst>
      <p:ext uri="{BB962C8B-B14F-4D97-AF65-F5344CB8AC3E}">
        <p14:creationId xmlns:p14="http://schemas.microsoft.com/office/powerpoint/2010/main" val="338753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possibilities</a:t>
            </a:r>
            <a:r>
              <a:rPr lang="en-US" baseline="0" dirty="0"/>
              <a:t> are starting to appear on the health care Big Data horizon?...</a:t>
            </a:r>
          </a:p>
          <a:p>
            <a:endParaRPr lang="en-US" baseline="0" dirty="0"/>
          </a:p>
          <a:p>
            <a:r>
              <a:rPr lang="en-US" baseline="0" dirty="0"/>
              <a:t>Some of your may be familiar with what is meant by the Electronic Health Record. In the past decade, the government has mandated that health care providers move the traditionally print-based medical record to an electronic format. The EHR has the potential to be mined for a vast amount of information that will contribute to improving patient diagnosis, health outcomes, and to reducing healthcare costs, fraud, and waste.</a:t>
            </a:r>
          </a:p>
          <a:p>
            <a:endParaRPr lang="en-US" baseline="0" dirty="0"/>
          </a:p>
          <a:p>
            <a:r>
              <a:rPr lang="en-US" baseline="0" dirty="0"/>
              <a:t>Patient-generated health data from personal monitoring devices and data from computing devices embedded in everyday objects (the Internet of Things) will provide much richer information on which to base personal healthcare decisions.</a:t>
            </a:r>
          </a:p>
          <a:p>
            <a:endParaRPr lang="en-US" baseline="0" dirty="0"/>
          </a:p>
          <a:p>
            <a:r>
              <a:rPr lang="en-US" baseline="0" dirty="0"/>
              <a:t>Things such as air pollution and pollen data will assist care givers in anticipating the benefit of preventive measures. </a:t>
            </a:r>
          </a:p>
          <a:p>
            <a:endParaRPr lang="en-US" baseline="0" dirty="0"/>
          </a:p>
          <a:p>
            <a:r>
              <a:rPr lang="en-US" baseline="0" dirty="0"/>
              <a:t>Precision Medicine, by taking into account an individual’s genetic makeup, environment, and lifestyle will allow much more customized, targeted healthcare.  The National Institutes of Health is currently initiating a program called All of Us. It is a historic effort to gather data from one million or more people living in the US with the goal of accelerating research and improving health. “By taking into account individual differences in lifestyle, environment, and biology, researcher will uncover paths toward delivering precision medicine.” More information will be available from NIH soon. </a:t>
            </a:r>
          </a:p>
          <a:p>
            <a:endParaRPr lang="en-US" baseline="0" dirty="0"/>
          </a:p>
          <a:p>
            <a:r>
              <a:rPr lang="en-US" dirty="0"/>
              <a:t>https://mapr.com/blog/5-big-data-trends-healthcare-2017/ </a:t>
            </a:r>
          </a:p>
          <a:p>
            <a:r>
              <a:rPr lang="en-US" dirty="0"/>
              <a:t>http://www.mckinsey.com/industries/healthcare-systems-and-services/our-insights/the-big-data-revolution-in-us-health-care </a:t>
            </a:r>
          </a:p>
          <a:p>
            <a:r>
              <a:rPr lang="en-US" dirty="0"/>
              <a:t>http://healthitanalytics.com/news/understanding-the-growth-value-of-healthcare-big-data-analytics </a:t>
            </a:r>
          </a:p>
        </p:txBody>
      </p:sp>
      <p:sp>
        <p:nvSpPr>
          <p:cNvPr id="4" name="Slide Number Placeholder 3"/>
          <p:cNvSpPr>
            <a:spLocks noGrp="1"/>
          </p:cNvSpPr>
          <p:nvPr>
            <p:ph type="sldNum" sz="quarter" idx="10"/>
          </p:nvPr>
        </p:nvSpPr>
        <p:spPr/>
        <p:txBody>
          <a:bodyPr/>
          <a:lstStyle/>
          <a:p>
            <a:fld id="{F93199CD-3E1B-4AE6-990F-76F925F5EA9F}" type="slidenum">
              <a:rPr lang="en-US" smtClean="0"/>
              <a:t>24</a:t>
            </a:fld>
            <a:endParaRPr lang="en-US" dirty="0"/>
          </a:p>
        </p:txBody>
      </p:sp>
    </p:spTree>
    <p:extLst>
      <p:ext uri="{BB962C8B-B14F-4D97-AF65-F5344CB8AC3E}">
        <p14:creationId xmlns:p14="http://schemas.microsoft.com/office/powerpoint/2010/main" val="282302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last week,</a:t>
            </a:r>
            <a:r>
              <a:rPr lang="en-US" baseline="0" dirty="0"/>
              <a:t> the director of the NLM, Patti Brennan, invited guest blogger Dr. Fred Wood, Outreach and Evaluation Scientist in the Office of Information Programs Development, to post on the potential intersection between Big Data and Health Disparities. He commented on a special issue of last month’s Ethnicity &amp; Disease that focused on Big Data and it’s applications to health disparities research. I encourage you to read the article titled, ““Big Data Science: Opportunities and Challenges to Address Minority Health and Health Disparities in the 21st Century.” If you are interested in this issue.  </a:t>
            </a:r>
          </a:p>
          <a:p>
            <a:endParaRPr lang="en-US" baseline="0" dirty="0"/>
          </a:p>
          <a:p>
            <a:r>
              <a:rPr lang="en-US" baseline="0" dirty="0"/>
              <a:t>https://nlmdirector.nlm.nih.gov/2017/05/16/health-disparities-big-data/ </a:t>
            </a:r>
          </a:p>
          <a:p>
            <a:r>
              <a:rPr lang="en-US" baseline="0" dirty="0"/>
              <a:t>https://ethndis.org/edonline/index.php/ethndis/article/view/665/830</a:t>
            </a:r>
          </a:p>
        </p:txBody>
      </p:sp>
      <p:sp>
        <p:nvSpPr>
          <p:cNvPr id="4" name="Slide Number Placeholder 3"/>
          <p:cNvSpPr>
            <a:spLocks noGrp="1"/>
          </p:cNvSpPr>
          <p:nvPr>
            <p:ph type="sldNum" sz="quarter" idx="10"/>
          </p:nvPr>
        </p:nvSpPr>
        <p:spPr/>
        <p:txBody>
          <a:bodyPr/>
          <a:lstStyle/>
          <a:p>
            <a:fld id="{F93199CD-3E1B-4AE6-990F-76F925F5EA9F}" type="slidenum">
              <a:rPr lang="en-US" smtClean="0"/>
              <a:t>25</a:t>
            </a:fld>
            <a:endParaRPr lang="en-US" dirty="0"/>
          </a:p>
        </p:txBody>
      </p:sp>
    </p:spTree>
    <p:extLst>
      <p:ext uri="{BB962C8B-B14F-4D97-AF65-F5344CB8AC3E}">
        <p14:creationId xmlns:p14="http://schemas.microsoft.com/office/powerpoint/2010/main" val="555355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search</a:t>
            </a:r>
            <a:r>
              <a:rPr lang="en-US" baseline="0" dirty="0"/>
              <a:t> of the term “big data” on PubMed gives a good indication of just how quickly “Big Data” is infiltrating the world of healthcare, from just two articles mentioning that term in 2003 to over 1000 in 2016.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26</a:t>
            </a:fld>
            <a:endParaRPr lang="en-US" dirty="0"/>
          </a:p>
        </p:txBody>
      </p:sp>
    </p:spTree>
    <p:extLst>
      <p:ext uri="{BB962C8B-B14F-4D97-AF65-F5344CB8AC3E}">
        <p14:creationId xmlns:p14="http://schemas.microsoft.com/office/powerpoint/2010/main" val="3688347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of the hurdles</a:t>
            </a:r>
            <a:r>
              <a:rPr lang="en-US" baseline="0" dirty="0"/>
              <a:t> healthcare must overcome to achieve these benefits? And what are some of the risks? </a:t>
            </a:r>
          </a:p>
          <a:p>
            <a:endParaRPr lang="en-US" baseline="0" dirty="0"/>
          </a:p>
          <a:p>
            <a:r>
              <a:rPr lang="en-US" baseline="0" dirty="0"/>
              <a:t>Much of the data found in Electronic Medical Records is unstructured data in the form of text, making in particularly challenging to aggregate or group and analyze it in a consistent manner. In addition, the data can have inconsistent or variable definitions, varying levels of complexity, and may originate in a number of different places. </a:t>
            </a:r>
          </a:p>
          <a:p>
            <a:endParaRPr lang="en-US" baseline="0" dirty="0"/>
          </a:p>
          <a:p>
            <a:r>
              <a:rPr lang="en-US" baseline="0" dirty="0"/>
              <a:t>Healthcare data is also highly regulated to insure privacy and confidentiality. It is illegal to share access to patient records and data must be de-identified before it is shared. This means removing any data that would allow someone to identify the individuals represented: name, date of birth, date of death, address, phone number, etc. Removing these identifiers is critical and even after the data is shared, the recipients of the data must agree to store and access the raw data in a prescribed way. </a:t>
            </a:r>
          </a:p>
          <a:p>
            <a:endParaRPr lang="en-US" baseline="0" dirty="0"/>
          </a:p>
          <a:p>
            <a:r>
              <a:rPr lang="en-US" dirty="0"/>
              <a:t>Just like any type</a:t>
            </a:r>
            <a:r>
              <a:rPr lang="en-US" baseline="0" dirty="0"/>
              <a:t> of information, data can also be misused. Genetic data, and data on preexisting conditions could, in the wrong hands, impact an individual’s ability to obtain employment, or health insurance… </a:t>
            </a:r>
            <a:endParaRPr lang="en-US" dirty="0"/>
          </a:p>
          <a:p>
            <a:endParaRPr lang="en-US" dirty="0"/>
          </a:p>
          <a:p>
            <a:r>
              <a:rPr lang="en-US" dirty="0"/>
              <a:t>http://data-informed.com/the-5-biggest-risks-of-big-data/</a:t>
            </a:r>
          </a:p>
          <a:p>
            <a:r>
              <a:rPr lang="en-US" dirty="0"/>
              <a:t>https://www.healthcatalyst.com/5-reasons-healthcare-data-is-difficult-to-measure</a:t>
            </a:r>
          </a:p>
          <a:p>
            <a:r>
              <a:rPr lang="en-US" dirty="0"/>
              <a:t>https://sites.duke.edu/rethinkingclinicaltrials/acquiring-and-using-electronic-health-record-data/</a:t>
            </a:r>
          </a:p>
        </p:txBody>
      </p:sp>
      <p:sp>
        <p:nvSpPr>
          <p:cNvPr id="4" name="Slide Number Placeholder 3"/>
          <p:cNvSpPr>
            <a:spLocks noGrp="1"/>
          </p:cNvSpPr>
          <p:nvPr>
            <p:ph type="sldNum" sz="quarter" idx="10"/>
          </p:nvPr>
        </p:nvSpPr>
        <p:spPr/>
        <p:txBody>
          <a:bodyPr/>
          <a:lstStyle/>
          <a:p>
            <a:fld id="{F93199CD-3E1B-4AE6-990F-76F925F5EA9F}" type="slidenum">
              <a:rPr lang="en-US" smtClean="0"/>
              <a:t>27</a:t>
            </a:fld>
            <a:endParaRPr lang="en-US" dirty="0"/>
          </a:p>
        </p:txBody>
      </p:sp>
    </p:spTree>
    <p:extLst>
      <p:ext uri="{BB962C8B-B14F-4D97-AF65-F5344CB8AC3E}">
        <p14:creationId xmlns:p14="http://schemas.microsoft.com/office/powerpoint/2010/main" val="3521339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30</a:t>
            </a:fld>
            <a:endParaRPr lang="en-US" dirty="0"/>
          </a:p>
        </p:txBody>
      </p:sp>
    </p:spTree>
    <p:extLst>
      <p:ext uri="{BB962C8B-B14F-4D97-AF65-F5344CB8AC3E}">
        <p14:creationId xmlns:p14="http://schemas.microsoft.com/office/powerpoint/2010/main" val="1358751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a:t>
            </a:r>
            <a:r>
              <a:rPr lang="en-US" baseline="0" dirty="0"/>
              <a:t> are interested in the wider world of Big Data, the two books listed on this slide will be of interest.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31</a:t>
            </a:fld>
            <a:endParaRPr lang="en-US" dirty="0"/>
          </a:p>
        </p:txBody>
      </p:sp>
    </p:spTree>
    <p:extLst>
      <p:ext uri="{BB962C8B-B14F-4D97-AF65-F5344CB8AC3E}">
        <p14:creationId xmlns:p14="http://schemas.microsoft.com/office/powerpoint/2010/main" val="2607143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all probably familiar with the Information </a:t>
            </a:r>
            <a:r>
              <a:rPr lang="en-US" dirty="0">
                <a:sym typeface="Wingdings" panose="05000000000000000000" pitchFamily="2" charset="2"/>
              </a:rPr>
              <a:t> Knowledge  Wisdom information</a:t>
            </a:r>
            <a:r>
              <a:rPr lang="en-US" baseline="0" dirty="0">
                <a:sym typeface="Wingdings" panose="05000000000000000000" pitchFamily="2" charset="2"/>
              </a:rPr>
              <a:t> continuum. Data is just upstream of information. It is the raw material on which most information is based.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dirty="0"/>
          </a:p>
        </p:txBody>
      </p:sp>
    </p:spTree>
    <p:extLst>
      <p:ext uri="{BB962C8B-B14F-4D97-AF65-F5344CB8AC3E}">
        <p14:creationId xmlns:p14="http://schemas.microsoft.com/office/powerpoint/2010/main" val="3240095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a:t>
            </a:fld>
            <a:endParaRPr lang="en-US" dirty="0"/>
          </a:p>
        </p:txBody>
      </p:sp>
    </p:spTree>
    <p:extLst>
      <p:ext uri="{BB962C8B-B14F-4D97-AF65-F5344CB8AC3E}">
        <p14:creationId xmlns:p14="http://schemas.microsoft.com/office/powerpoint/2010/main" val="236547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Big Data. A common definition</a:t>
            </a:r>
            <a:r>
              <a:rPr lang="en-US" baseline="0" dirty="0"/>
              <a:t> of Big Data is “data that is too large or too complex to be managed using traditional data processing, analysis, and storage techniques.”</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dirty="0"/>
          </a:p>
        </p:txBody>
      </p:sp>
    </p:spTree>
    <p:extLst>
      <p:ext uri="{BB962C8B-B14F-4D97-AF65-F5344CB8AC3E}">
        <p14:creationId xmlns:p14="http://schemas.microsoft.com/office/powerpoint/2010/main" val="3105945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Data is often referred</a:t>
            </a:r>
            <a:r>
              <a:rPr lang="en-US" baseline="0" dirty="0"/>
              <a:t> to as having certain attributes, known as the 4 V’s: Volume, Variety, Velocity and Veracity.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dirty="0"/>
          </a:p>
        </p:txBody>
      </p:sp>
    </p:spTree>
    <p:extLst>
      <p:ext uri="{BB962C8B-B14F-4D97-AF65-F5344CB8AC3E}">
        <p14:creationId xmlns:p14="http://schemas.microsoft.com/office/powerpoint/2010/main" val="4152269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all pretty</a:t>
            </a:r>
            <a:r>
              <a:rPr lang="en-US" baseline="0" dirty="0"/>
              <a:t> familiar with file sizes in the kilobyte, megabyte, and gigabyte range. When it comes to Big Data, data files can exceed those numbers by several orders of magnitude. Data collections are so larger that they require special storage and analysis options. Enter Hadoop, an open-source software framework for storage and processing of big data sets. One of the creators, Doug Cutting, named it after his 2 year old son’s stuffed elephant.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dirty="0"/>
          </a:p>
        </p:txBody>
      </p:sp>
    </p:spTree>
    <p:extLst>
      <p:ext uri="{BB962C8B-B14F-4D97-AF65-F5344CB8AC3E}">
        <p14:creationId xmlns:p14="http://schemas.microsoft.com/office/powerpoint/2010/main" val="2313115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few examples</a:t>
            </a:r>
            <a:r>
              <a:rPr lang="en-US" baseline="0" dirty="0"/>
              <a:t> of the volume of data we are amassing…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number are truly mind-boggling.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https://www.emc.com/leadership/digital-universe/2014iview/index.htm</a:t>
            </a:r>
          </a:p>
          <a:p>
            <a:r>
              <a:rPr lang="en-US" dirty="0"/>
              <a:t>http://www.infodocket.com/2014/04/16/how-large-is-the-digital-universe-how-fast-is-it-growing-2014-emc-digital-universe-study-now-available</a:t>
            </a:r>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dirty="0"/>
          </a:p>
        </p:txBody>
      </p:sp>
    </p:spTree>
    <p:extLst>
      <p:ext uri="{BB962C8B-B14F-4D97-AF65-F5344CB8AC3E}">
        <p14:creationId xmlns:p14="http://schemas.microsoft.com/office/powerpoint/2010/main" val="402497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a:t>
            </a:r>
            <a:r>
              <a:rPr lang="en-US" baseline="0" dirty="0"/>
              <a:t> way to visualize the variety of Big Data available is to think of social media sites. When we think about varieties of data, it is helpful to also think of it as either structured or unstructured. Structured data is the kind of data we find in a fixed field in a record, file, or spreadsheet. Unstructured data refers to data that doesn’t follow a specific format. Think satellite images, photographs and video, social media data, and medical records.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dirty="0"/>
          </a:p>
        </p:txBody>
      </p:sp>
    </p:spTree>
    <p:extLst>
      <p:ext uri="{BB962C8B-B14F-4D97-AF65-F5344CB8AC3E}">
        <p14:creationId xmlns:p14="http://schemas.microsoft.com/office/powerpoint/2010/main" val="2603844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2/1/2023</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2/1/2023</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2/1/2023</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2/1/2023</a:t>
            </a:fld>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2/1/2023</a:t>
            </a:fld>
            <a:endParaRPr dirty="0"/>
          </a:p>
        </p:txBody>
      </p:sp>
      <p:sp>
        <p:nvSpPr>
          <p:cNvPr id="7" name="Slide Number Placeholder 6"/>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2/1/2023</a:t>
            </a:fld>
            <a:endParaRPr dirty="0"/>
          </a:p>
        </p:txBody>
      </p:sp>
      <p:sp>
        <p:nvSpPr>
          <p:cNvPr id="9" name="Slide Number Placeholder 8"/>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03F41C87-7AD9-4845-A077-840E4A0F3F06}" type="datetimeFigureOut">
              <a:rPr lang="en-US"/>
              <a:t>2/1/2023</a:t>
            </a:fld>
            <a:endParaRPr dirty="0"/>
          </a:p>
        </p:txBody>
      </p:sp>
      <p:sp>
        <p:nvSpPr>
          <p:cNvPr id="5" name="Slide Number Placeholder 4"/>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dirty="0"/>
          </a:p>
        </p:txBody>
      </p:sp>
      <p:sp>
        <p:nvSpPr>
          <p:cNvPr id="2" name="Date Placeholder 1"/>
          <p:cNvSpPr>
            <a:spLocks noGrp="1"/>
          </p:cNvSpPr>
          <p:nvPr>
            <p:ph type="dt" sz="half" idx="10"/>
          </p:nvPr>
        </p:nvSpPr>
        <p:spPr/>
        <p:txBody>
          <a:bodyPr/>
          <a:lstStyle/>
          <a:p>
            <a:fld id="{03F41C87-7AD9-4845-A077-840E4A0F3F06}" type="datetimeFigureOut">
              <a:rPr lang="en-US"/>
              <a:t>2/1/2023</a:t>
            </a:fld>
            <a:endParaRPr dirty="0"/>
          </a:p>
        </p:txBody>
      </p:sp>
      <p:sp>
        <p:nvSpPr>
          <p:cNvPr id="4" name="Slide Number Placeholder 3"/>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2/1/2023</a:t>
            </a:fld>
            <a:endParaRPr dirty="0"/>
          </a:p>
        </p:txBody>
      </p:sp>
      <p:sp>
        <p:nvSpPr>
          <p:cNvPr id="7" name="Slide Number Placeholder 6"/>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2/1/2023</a:t>
            </a:fld>
            <a:endParaRPr dirty="0"/>
          </a:p>
        </p:txBody>
      </p:sp>
      <p:sp>
        <p:nvSpPr>
          <p:cNvPr id="7" name="Slide Number Placeholder 6"/>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2/1/2023</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enome.gov/sequencingcost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40.jpg"/><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20.xml"/><Relationship Id="rId16"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9.jp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4.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twitter.com/hughcards/status/423952995240648704" TargetMode="External"/><Relationship Id="rId4" Type="http://schemas.openxmlformats.org/officeDocument/2006/relationships/hyperlink" Target="http://random-blather.com/2014/04/28/information-isnt-power/"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www.re3data.org/" TargetMode="External"/><Relationship Id="rId3" Type="http://schemas.openxmlformats.org/officeDocument/2006/relationships/hyperlink" Target="https://datamed.org/" TargetMode="External"/><Relationship Id="rId7" Type="http://schemas.openxmlformats.org/officeDocument/2006/relationships/hyperlink" Target="https://dmice.ohsu.edu/bd2k/topics.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youtube.com/channel/UCmZqoegBFKJQF69V8d-05Bw" TargetMode="External"/><Relationship Id="rId5" Type="http://schemas.openxmlformats.org/officeDocument/2006/relationships/hyperlink" Target="https://nnlm.gov/data/" TargetMode="External"/><Relationship Id="rId10" Type="http://schemas.openxmlformats.org/officeDocument/2006/relationships/image" Target="../media/image5.png"/><Relationship Id="rId4" Type="http://schemas.openxmlformats.org/officeDocument/2006/relationships/hyperlink" Target="http://ghdx.healthdata.org/" TargetMode="External"/><Relationship Id="rId9" Type="http://schemas.openxmlformats.org/officeDocument/2006/relationships/hyperlink" Target="https://allofus.nih.gov/"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i78ciP1eGxo&amp;t=3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e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5.pn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eg"/><Relationship Id="rId5" Type="http://schemas.openxmlformats.org/officeDocument/2006/relationships/image" Target="../media/image12.jp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Big Data</a:t>
            </a:r>
          </a:p>
        </p:txBody>
      </p:sp>
      <p:pic>
        <p:nvPicPr>
          <p:cNvPr id="6" name="Picture 5" descr="National Network of Libraries of Medicine Pacific Northwest Reg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a:xfrm>
            <a:off x="1510985" y="-685800"/>
            <a:ext cx="9144001" cy="1371600"/>
          </a:xfrm>
        </p:spPr>
        <p:txBody>
          <a:bodyPr/>
          <a:lstStyle/>
          <a:p>
            <a:r>
              <a:rPr lang="en-US" dirty="0"/>
              <a:t>What happens in an Internet minute?</a:t>
            </a:r>
          </a:p>
        </p:txBody>
      </p:sp>
      <p:pic>
        <p:nvPicPr>
          <p:cNvPr id="3" name="Picture 2" descr="Excela.com graphic of What happens in an Internet minute 2016.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812" y="685800"/>
            <a:ext cx="5006349" cy="5638800"/>
          </a:xfrm>
          <a:prstGeom prst="rect">
            <a:avLst/>
          </a:prstGeom>
        </p:spPr>
      </p:pic>
      <p:pic>
        <p:nvPicPr>
          <p:cNvPr id="5" name="Picture 4" descr="National Network of Libraries of Medicine Pacific Northwest Reg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112969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 analysis of streaming data</a:t>
            </a:r>
          </a:p>
        </p:txBody>
      </p:sp>
      <p:pic>
        <p:nvPicPr>
          <p:cNvPr id="15" name="Picture 14" descr="Graphic of a traffic jam"/>
          <p:cNvPicPr>
            <a:picLocks noChangeAspect="1"/>
          </p:cNvPicPr>
          <p:nvPr/>
        </p:nvPicPr>
        <p:blipFill>
          <a:blip r:embed="rId3"/>
          <a:stretch>
            <a:fillRect/>
          </a:stretch>
        </p:blipFill>
        <p:spPr>
          <a:xfrm>
            <a:off x="6934528" y="2219420"/>
            <a:ext cx="3896623" cy="2804503"/>
          </a:xfrm>
          <a:prstGeom prst="rect">
            <a:avLst/>
          </a:prstGeom>
        </p:spPr>
      </p:pic>
      <p:pic>
        <p:nvPicPr>
          <p:cNvPr id="5" name="Picture 4" descr="Graph of security camera sig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4155" y="2565606"/>
            <a:ext cx="2338685" cy="2743200"/>
          </a:xfrm>
          <a:prstGeom prst="rect">
            <a:avLst/>
          </a:prstGeom>
        </p:spPr>
      </p:pic>
      <p:pic>
        <p:nvPicPr>
          <p:cNvPr id="10" name="Picture 9" descr="Graphic of a credit card swipe"/>
          <p:cNvPicPr>
            <a:picLocks noChangeAspect="1"/>
          </p:cNvPicPr>
          <p:nvPr/>
        </p:nvPicPr>
        <p:blipFill>
          <a:blip r:embed="rId5"/>
          <a:stretch>
            <a:fillRect/>
          </a:stretch>
        </p:blipFill>
        <p:spPr>
          <a:xfrm>
            <a:off x="4077938" y="2400268"/>
            <a:ext cx="2938213" cy="3248025"/>
          </a:xfrm>
          <a:prstGeom prst="rect">
            <a:avLst/>
          </a:prstGeom>
        </p:spPr>
      </p:pic>
      <p:pic>
        <p:nvPicPr>
          <p:cNvPr id="11" name="Picture 10" descr="Graphic of a satellit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5818" y="2433622"/>
            <a:ext cx="2966165" cy="2376100"/>
          </a:xfrm>
          <a:prstGeom prst="rect">
            <a:avLst/>
          </a:prstGeom>
          <a:ln>
            <a:solidFill>
              <a:schemeClr val="tx1"/>
            </a:solidFill>
          </a:ln>
        </p:spPr>
      </p:pic>
      <p:pic>
        <p:nvPicPr>
          <p:cNvPr id="9" name="Content Placeholder 8" descr="Graphic of stock exchange bull and bear"/>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6544155" y="4676601"/>
            <a:ext cx="3838148" cy="1203419"/>
          </a:xfrm>
        </p:spPr>
      </p:pic>
      <p:pic>
        <p:nvPicPr>
          <p:cNvPr id="16" name="Picture 15" descr="Graphic of a cell phone"/>
          <p:cNvPicPr>
            <a:picLocks noChangeAspect="1"/>
          </p:cNvPicPr>
          <p:nvPr/>
        </p:nvPicPr>
        <p:blipFill>
          <a:blip r:embed="rId8"/>
          <a:stretch>
            <a:fillRect/>
          </a:stretch>
        </p:blipFill>
        <p:spPr>
          <a:xfrm>
            <a:off x="1881548" y="4151414"/>
            <a:ext cx="2592909" cy="1728606"/>
          </a:xfrm>
          <a:prstGeom prst="rect">
            <a:avLst/>
          </a:prstGeom>
        </p:spPr>
      </p:pic>
      <p:pic>
        <p:nvPicPr>
          <p:cNvPr id="13" name="Picture 12" descr="National Network of Libraries of Medicine Pacific Northwest Reg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216313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Veracity: trustworthiness of data </a:t>
            </a:r>
          </a:p>
        </p:txBody>
      </p:sp>
      <p:sp>
        <p:nvSpPr>
          <p:cNvPr id="3" name="Content Placeholder 2"/>
          <p:cNvSpPr>
            <a:spLocks noGrp="1"/>
          </p:cNvSpPr>
          <p:nvPr>
            <p:ph idx="1"/>
          </p:nvPr>
        </p:nvSpPr>
        <p:spPr/>
        <p:txBody>
          <a:bodyPr/>
          <a:lstStyle/>
          <a:p>
            <a:endParaRPr lang="en-US" dirty="0"/>
          </a:p>
          <a:p>
            <a:r>
              <a:rPr lang="en-US" dirty="0"/>
              <a:t>Origin </a:t>
            </a:r>
          </a:p>
          <a:p>
            <a:r>
              <a:rPr lang="en-US" dirty="0"/>
              <a:t>Authenticity</a:t>
            </a:r>
          </a:p>
          <a:p>
            <a:r>
              <a:rPr lang="en-US" dirty="0"/>
              <a:t>Trustworthiness</a:t>
            </a:r>
          </a:p>
          <a:p>
            <a:r>
              <a:rPr lang="en-US" dirty="0"/>
              <a:t>Completeness </a:t>
            </a:r>
          </a:p>
          <a:p>
            <a:r>
              <a:rPr lang="en-US" dirty="0"/>
              <a:t>Integrity</a:t>
            </a:r>
          </a:p>
          <a:p>
            <a:pPr marL="0" indent="0">
              <a:buNone/>
            </a:pPr>
            <a:endParaRPr lang="en-US" dirty="0"/>
          </a:p>
        </p:txBody>
      </p:sp>
      <p:pic>
        <p:nvPicPr>
          <p:cNvPr id="4" name="Picture 3" descr="Purple graphic"/>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8012" y="2002073"/>
            <a:ext cx="7010399" cy="4030979"/>
          </a:xfrm>
          <a:prstGeom prst="rect">
            <a:avLst/>
          </a:prstGeom>
        </p:spPr>
      </p:pic>
      <p:pic>
        <p:nvPicPr>
          <p:cNvPr id="8" name="Picture 7" descr="National Network of Libraries of Medicine Pacific Northwest Reg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100830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2713" y="3200400"/>
            <a:ext cx="4419599" cy="762000"/>
          </a:xfrm>
        </p:spPr>
        <p:txBody>
          <a:bodyPr>
            <a:normAutofit fontScale="90000"/>
          </a:bodyPr>
          <a:lstStyle/>
          <a:p>
            <a:pPr algn="ctr"/>
            <a:r>
              <a:rPr lang="en-US" b="1" dirty="0">
                <a:solidFill>
                  <a:schemeClr val="tx2">
                    <a:lumMod val="50000"/>
                  </a:schemeClr>
                </a:solidFill>
              </a:rPr>
              <a:t>The 4 V’s </a:t>
            </a:r>
            <a:br>
              <a:rPr lang="en-US" b="1" dirty="0">
                <a:solidFill>
                  <a:schemeClr val="tx2">
                    <a:lumMod val="50000"/>
                  </a:schemeClr>
                </a:solidFill>
              </a:rPr>
            </a:br>
            <a:r>
              <a:rPr lang="en-US" b="1" dirty="0">
                <a:solidFill>
                  <a:schemeClr val="tx2">
                    <a:lumMod val="50000"/>
                  </a:schemeClr>
                </a:solidFill>
              </a:rPr>
              <a:t>of </a:t>
            </a:r>
            <a:br>
              <a:rPr lang="en-US" b="1" dirty="0">
                <a:solidFill>
                  <a:schemeClr val="tx2">
                    <a:lumMod val="50000"/>
                  </a:schemeClr>
                </a:solidFill>
              </a:rPr>
            </a:br>
            <a:r>
              <a:rPr lang="en-US" b="1" dirty="0">
                <a:solidFill>
                  <a:schemeClr val="tx2">
                    <a:lumMod val="50000"/>
                  </a:schemeClr>
                </a:solidFill>
              </a:rPr>
              <a:t>Big Data</a:t>
            </a:r>
          </a:p>
        </p:txBody>
      </p:sp>
      <p:sp>
        <p:nvSpPr>
          <p:cNvPr id="3" name="TextBox 2"/>
          <p:cNvSpPr txBox="1"/>
          <p:nvPr/>
        </p:nvSpPr>
        <p:spPr>
          <a:xfrm>
            <a:off x="4722812" y="636657"/>
            <a:ext cx="2590800" cy="707886"/>
          </a:xfrm>
          <a:prstGeom prst="rect">
            <a:avLst/>
          </a:prstGeom>
          <a:noFill/>
        </p:spPr>
        <p:txBody>
          <a:bodyPr wrap="square" rtlCol="0">
            <a:spAutoFit/>
          </a:bodyPr>
          <a:lstStyle/>
          <a:p>
            <a:pPr algn="ctr"/>
            <a:r>
              <a:rPr lang="en-US" sz="4000" b="1" dirty="0">
                <a:solidFill>
                  <a:schemeClr val="accent2">
                    <a:lumMod val="60000"/>
                    <a:lumOff val="40000"/>
                  </a:schemeClr>
                </a:solidFill>
              </a:rPr>
              <a:t>Value</a:t>
            </a:r>
          </a:p>
        </p:txBody>
      </p:sp>
      <p:graphicFrame>
        <p:nvGraphicFramePr>
          <p:cNvPr id="5" name="Content Placeholder 4" descr="4 V's of Big Data with Value added"/>
          <p:cNvGraphicFramePr>
            <a:graphicFrameLocks noGrp="1"/>
          </p:cNvGraphicFramePr>
          <p:nvPr>
            <p:ph idx="1"/>
            <p:extLst>
              <p:ext uri="{D42A27DB-BD31-4B8C-83A1-F6EECF244321}">
                <p14:modId xmlns:p14="http://schemas.microsoft.com/office/powerpoint/2010/main" val="905472709"/>
              </p:ext>
            </p:extLst>
          </p:nvPr>
        </p:nvGraphicFramePr>
        <p:xfrm>
          <a:off x="2360612" y="990600"/>
          <a:ext cx="7543802" cy="4632081"/>
        </p:xfrm>
        <a:graphic>
          <a:graphicData uri="http://schemas.openxmlformats.org/drawingml/2006/table">
            <a:tbl>
              <a:tblPr firstRow="1" bandRow="1">
                <a:tableStyleId>{2D5ABB26-0587-4C30-8999-92F81FD0307C}</a:tableStyleId>
              </a:tblPr>
              <a:tblGrid>
                <a:gridCol w="3771901">
                  <a:extLst>
                    <a:ext uri="{9D8B030D-6E8A-4147-A177-3AD203B41FA5}">
                      <a16:colId xmlns:a16="http://schemas.microsoft.com/office/drawing/2014/main" val="20000"/>
                    </a:ext>
                  </a:extLst>
                </a:gridCol>
                <a:gridCol w="3771901">
                  <a:extLst>
                    <a:ext uri="{9D8B030D-6E8A-4147-A177-3AD203B41FA5}">
                      <a16:colId xmlns:a16="http://schemas.microsoft.com/office/drawing/2014/main" val="20001"/>
                    </a:ext>
                  </a:extLst>
                </a:gridCol>
              </a:tblGrid>
              <a:tr h="2209800">
                <a:tc>
                  <a:txBody>
                    <a:bodyPr/>
                    <a:lstStyle/>
                    <a:p>
                      <a:r>
                        <a:rPr lang="en-US" sz="4000" b="1" dirty="0">
                          <a:solidFill>
                            <a:schemeClr val="bg2">
                              <a:lumMod val="50000"/>
                              <a:lumOff val="50000"/>
                            </a:schemeClr>
                          </a:solidFill>
                        </a:rPr>
                        <a:t>Volume</a:t>
                      </a:r>
                      <a:r>
                        <a:rPr lang="en-US" sz="4000" dirty="0">
                          <a:solidFill>
                            <a:schemeClr val="bg2">
                              <a:lumMod val="50000"/>
                              <a:lumOff val="50000"/>
                            </a:schemeClr>
                          </a:solidFill>
                        </a:rPr>
                        <a:t>   </a:t>
                      </a:r>
                      <a:endParaRPr lang="en-US" sz="4000" baseline="0" dirty="0">
                        <a:solidFill>
                          <a:schemeClr val="bg2">
                            <a:lumMod val="50000"/>
                            <a:lumOff val="50000"/>
                          </a:schemeClr>
                        </a:solidFill>
                      </a:endParaRPr>
                    </a:p>
                    <a:p>
                      <a:r>
                        <a:rPr lang="en-US" sz="4000" baseline="0" dirty="0"/>
                        <a:t>The amount </a:t>
                      </a:r>
                    </a:p>
                    <a:p>
                      <a:r>
                        <a:rPr lang="en-US" sz="4000" baseline="0" dirty="0"/>
                        <a:t>of data</a:t>
                      </a:r>
                      <a:endParaRPr lang="en-US" sz="4000" dirty="0"/>
                    </a:p>
                  </a:txBody>
                  <a:tcPr marL="130493" marR="130493"/>
                </a:tc>
                <a:tc>
                  <a:txBody>
                    <a:bodyPr/>
                    <a:lstStyle/>
                    <a:p>
                      <a:pPr algn="r"/>
                      <a:r>
                        <a:rPr lang="en-US" sz="4000" b="1" dirty="0">
                          <a:solidFill>
                            <a:schemeClr val="bg2">
                              <a:lumMod val="50000"/>
                              <a:lumOff val="50000"/>
                            </a:schemeClr>
                          </a:solidFill>
                        </a:rPr>
                        <a:t>Variety</a:t>
                      </a:r>
                    </a:p>
                    <a:p>
                      <a:pPr algn="r"/>
                      <a:r>
                        <a:rPr lang="en-US" sz="4000" dirty="0"/>
                        <a:t>The types </a:t>
                      </a:r>
                    </a:p>
                    <a:p>
                      <a:pPr algn="r"/>
                      <a:r>
                        <a:rPr lang="en-US" sz="4000" dirty="0"/>
                        <a:t>of data</a:t>
                      </a:r>
                    </a:p>
                  </a:txBody>
                  <a:tcPr marL="130493" marR="130493"/>
                </a:tc>
                <a:extLst>
                  <a:ext uri="{0D108BD9-81ED-4DB2-BD59-A6C34878D82A}">
                    <a16:rowId xmlns:a16="http://schemas.microsoft.com/office/drawing/2014/main" val="10000"/>
                  </a:ext>
                </a:extLst>
              </a:tr>
              <a:tr h="2422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bg2">
                              <a:lumMod val="50000"/>
                              <a:lumOff val="50000"/>
                            </a:schemeClr>
                          </a:solidFill>
                        </a:rPr>
                        <a:t>Velocity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baseline="0" dirty="0"/>
                        <a:t>The frequency of data</a:t>
                      </a:r>
                      <a:endParaRPr lang="en-US" dirty="0"/>
                    </a:p>
                  </a:txBody>
                  <a:tcPr marL="130493" marR="130493" anchor="b"/>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b="1" dirty="0">
                          <a:solidFill>
                            <a:schemeClr val="bg2">
                              <a:lumMod val="50000"/>
                              <a:lumOff val="50000"/>
                            </a:schemeClr>
                          </a:solidFill>
                        </a:rPr>
                        <a:t>Veracity</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t>The quality</a:t>
                      </a:r>
                      <a:r>
                        <a:rPr lang="en-US" sz="4000" baseline="0" dirty="0"/>
                        <a:t>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4000" baseline="0" dirty="0"/>
                        <a:t>of data</a:t>
                      </a:r>
                      <a:endParaRPr lang="en-US" sz="4000" dirty="0"/>
                    </a:p>
                  </a:txBody>
                  <a:tcPr marL="130493" marR="130493" anchor="b"/>
                </a:tc>
                <a:extLst>
                  <a:ext uri="{0D108BD9-81ED-4DB2-BD59-A6C34878D82A}">
                    <a16:rowId xmlns:a16="http://schemas.microsoft.com/office/drawing/2014/main" val="10001"/>
                  </a:ext>
                </a:extLst>
              </a:tr>
            </a:tbl>
          </a:graphicData>
        </a:graphic>
      </p:graphicFrame>
      <p:pic>
        <p:nvPicPr>
          <p:cNvPr id="8" name="Picture 7" descr="National Network of Libraries of Medicine Pacific Northwest Reg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347311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434D64-FA74-C20F-0058-4334608CE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812" y="190500"/>
            <a:ext cx="8534400" cy="6477000"/>
          </a:xfrm>
          <a:prstGeom prst="rect">
            <a:avLst/>
          </a:prstGeom>
        </p:spPr>
      </p:pic>
    </p:spTree>
    <p:extLst>
      <p:ext uri="{BB962C8B-B14F-4D97-AF65-F5344CB8AC3E}">
        <p14:creationId xmlns:p14="http://schemas.microsoft.com/office/powerpoint/2010/main" val="333648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F857CD-FD57-47E3-483C-48DBEFEFD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012" y="223837"/>
            <a:ext cx="9448800" cy="6410325"/>
          </a:xfrm>
          <a:prstGeom prst="rect">
            <a:avLst/>
          </a:prstGeom>
        </p:spPr>
      </p:pic>
    </p:spTree>
    <p:extLst>
      <p:ext uri="{BB962C8B-B14F-4D97-AF65-F5344CB8AC3E}">
        <p14:creationId xmlns:p14="http://schemas.microsoft.com/office/powerpoint/2010/main" val="382860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and Research</a:t>
            </a:r>
          </a:p>
        </p:txBody>
      </p:sp>
      <p:pic>
        <p:nvPicPr>
          <p:cNvPr id="4" name="Content Placeholder 3" descr="Montage of photographs of diverse face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22611" y="1905000"/>
            <a:ext cx="6062901" cy="4281923"/>
          </a:xfrm>
        </p:spPr>
      </p:pic>
      <p:pic>
        <p:nvPicPr>
          <p:cNvPr id="6" name="Picture 5" descr="National Network of Libraries of Medicine Pacific Northwest Reg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385893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Mining</a:t>
            </a:r>
          </a:p>
        </p:txBody>
      </p:sp>
      <p:sp>
        <p:nvSpPr>
          <p:cNvPr id="3" name="Content Placeholder 2"/>
          <p:cNvSpPr>
            <a:spLocks noGrp="1"/>
          </p:cNvSpPr>
          <p:nvPr>
            <p:ph sz="half" idx="1"/>
          </p:nvPr>
        </p:nvSpPr>
        <p:spPr/>
        <p:txBody>
          <a:bodyPr/>
          <a:lstStyle/>
          <a:p>
            <a:pPr marL="457200" indent="-457200">
              <a:buFont typeface="+mj-lt"/>
              <a:buAutoNum type="arabicPeriod"/>
            </a:pPr>
            <a:r>
              <a:rPr lang="en-US" dirty="0"/>
              <a:t>Collect Big Data or obtain access to a repository.</a:t>
            </a:r>
          </a:p>
          <a:p>
            <a:pPr marL="457200" indent="-457200">
              <a:buFont typeface="+mj-lt"/>
              <a:buAutoNum type="arabicPeriod"/>
            </a:pPr>
            <a:r>
              <a:rPr lang="en-US" dirty="0"/>
              <a:t>Perform data analysis to explore patterns (pattern recognition, predictive analytics).</a:t>
            </a:r>
          </a:p>
          <a:p>
            <a:pPr marL="457200" indent="-457200">
              <a:buFont typeface="+mj-lt"/>
              <a:buAutoNum type="arabicPeriod"/>
            </a:pPr>
            <a:r>
              <a:rPr lang="en-US" dirty="0"/>
              <a:t>Identify potential correlations.</a:t>
            </a:r>
          </a:p>
          <a:p>
            <a:pPr marL="0" indent="0">
              <a:buNone/>
            </a:pPr>
            <a:r>
              <a:rPr lang="en-US" dirty="0"/>
              <a:t>4.   Good enough!</a:t>
            </a:r>
          </a:p>
          <a:p>
            <a:pPr marL="457200" indent="-457200">
              <a:buFont typeface="+mj-lt"/>
              <a:buAutoNum type="arabicPeriod"/>
            </a:pPr>
            <a:endParaRPr lang="en-US" dirty="0"/>
          </a:p>
        </p:txBody>
      </p:sp>
      <p:pic>
        <p:nvPicPr>
          <p:cNvPr id="5" name="Content Placeholder 4" descr="Cartoon of woman at grocery store by Rina Piccolo"/>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6812" y="2057400"/>
            <a:ext cx="4196780" cy="3493820"/>
          </a:xfrm>
        </p:spPr>
      </p:pic>
      <p:sp>
        <p:nvSpPr>
          <p:cNvPr id="6" name="TextBox 5"/>
          <p:cNvSpPr txBox="1"/>
          <p:nvPr/>
        </p:nvSpPr>
        <p:spPr>
          <a:xfrm>
            <a:off x="9300659" y="5181600"/>
            <a:ext cx="1170159" cy="276999"/>
          </a:xfrm>
          <a:prstGeom prst="rect">
            <a:avLst/>
          </a:prstGeom>
          <a:noFill/>
        </p:spPr>
        <p:txBody>
          <a:bodyPr wrap="square" rtlCol="0">
            <a:spAutoFit/>
          </a:bodyPr>
          <a:lstStyle/>
          <a:p>
            <a:r>
              <a:rPr lang="en-US" sz="1200" b="1" dirty="0">
                <a:solidFill>
                  <a:schemeClr val="bg1"/>
                </a:solidFill>
              </a:rPr>
              <a:t>©Rina Piccolo </a:t>
            </a:r>
          </a:p>
        </p:txBody>
      </p:sp>
      <p:pic>
        <p:nvPicPr>
          <p:cNvPr id="7" name="Picture 6" descr="National Network of Libraries of Medicine Pacific Northwest Reg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79588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in Health Care</a:t>
            </a:r>
          </a:p>
        </p:txBody>
      </p:sp>
      <p:sp>
        <p:nvSpPr>
          <p:cNvPr id="3" name="Content Placeholder 2"/>
          <p:cNvSpPr>
            <a:spLocks noGrp="1"/>
          </p:cNvSpPr>
          <p:nvPr>
            <p:ph idx="1"/>
          </p:nvPr>
        </p:nvSpPr>
        <p:spPr/>
        <p:txBody>
          <a:bodyPr/>
          <a:lstStyle/>
          <a:p>
            <a:r>
              <a:rPr lang="en-US" dirty="0"/>
              <a:t>Faster and cheaper technology and data storage</a:t>
            </a:r>
          </a:p>
          <a:p>
            <a:r>
              <a:rPr lang="en-US" dirty="0"/>
              <a:t>Widespread sensing devices  </a:t>
            </a:r>
          </a:p>
          <a:p>
            <a:r>
              <a:rPr lang="en-US" dirty="0"/>
              <a:t>An increase in “born” digital data</a:t>
            </a:r>
          </a:p>
          <a:p>
            <a:r>
              <a:rPr lang="en-US" dirty="0"/>
              <a:t>Greater availability of data via repositories</a:t>
            </a:r>
          </a:p>
          <a:p>
            <a:r>
              <a:rPr lang="en-US" dirty="0"/>
              <a:t>Data sharing mandates</a:t>
            </a:r>
          </a:p>
          <a:p>
            <a:endParaRPr lang="en-US" dirty="0"/>
          </a:p>
        </p:txBody>
      </p:sp>
      <p:pic>
        <p:nvPicPr>
          <p:cNvPr id="6" name="Picture 5" descr="National Network of Libraries of Medicine Pacific Northwest Reg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304553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Faster and cheaper technology and data storage</a:t>
            </a:r>
            <a:br>
              <a:rPr lang="en-US" dirty="0"/>
            </a:br>
            <a:endParaRPr lang="en-US" dirty="0"/>
          </a:p>
        </p:txBody>
      </p:sp>
      <p:sp>
        <p:nvSpPr>
          <p:cNvPr id="8" name="Text Placeholder 7"/>
          <p:cNvSpPr>
            <a:spLocks noGrp="1"/>
          </p:cNvSpPr>
          <p:nvPr>
            <p:ph type="body" sz="half" idx="2"/>
          </p:nvPr>
        </p:nvSpPr>
        <p:spPr/>
        <p:txBody>
          <a:bodyPr/>
          <a:lstStyle/>
          <a:p>
            <a:r>
              <a:rPr lang="en-US" dirty="0"/>
              <a:t>The cost to sequence a whole human genome sequence has fallen from +$100 million to less than $1,000 over the past 15 years.</a:t>
            </a:r>
          </a:p>
        </p:txBody>
      </p:sp>
      <p:pic>
        <p:nvPicPr>
          <p:cNvPr id="5" name="Picture Placeholder 4" descr="Graph illustrating cost to sequence human genome from NIH's National Human Genome Research Institute">
            <a:hlinkClick r:id="rId3"/>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875212" y="1335327"/>
            <a:ext cx="6248400" cy="4684473"/>
          </a:xfrm>
        </p:spPr>
      </p:pic>
      <p:pic>
        <p:nvPicPr>
          <p:cNvPr id="6" name="Picture 5" descr="National Network of Libraries of Medicine Pacific Northwest Regio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317336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we will cover in this presentation?</a:t>
            </a:r>
          </a:p>
        </p:txBody>
      </p:sp>
      <p:sp>
        <p:nvSpPr>
          <p:cNvPr id="14" name="Content Placeholder 13"/>
          <p:cNvSpPr>
            <a:spLocks noGrp="1"/>
          </p:cNvSpPr>
          <p:nvPr>
            <p:ph idx="1"/>
          </p:nvPr>
        </p:nvSpPr>
        <p:spPr/>
        <p:txBody>
          <a:bodyPr/>
          <a:lstStyle/>
          <a:p>
            <a:r>
              <a:rPr lang="en-US" dirty="0"/>
              <a:t>What is Big Data?</a:t>
            </a:r>
          </a:p>
          <a:p>
            <a:r>
              <a:rPr lang="en-US" dirty="0"/>
              <a:t>How is it different from “small data”?</a:t>
            </a:r>
          </a:p>
          <a:p>
            <a:r>
              <a:rPr lang="en-US" dirty="0"/>
              <a:t>How will it impact our lives?</a:t>
            </a:r>
          </a:p>
          <a:p>
            <a:r>
              <a:rPr lang="en-US" dirty="0"/>
              <a:t>Is it a good thing? </a:t>
            </a:r>
          </a:p>
          <a:p>
            <a:endParaRPr lang="en-US" dirty="0"/>
          </a:p>
          <a:p>
            <a:endParaRPr lang="en-US" dirty="0"/>
          </a:p>
        </p:txBody>
      </p:sp>
      <p:pic>
        <p:nvPicPr>
          <p:cNvPr id="6" name="Picture 5" descr="National Network of Libraries of Medicine Pacific Northwest Reg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81" y="647701"/>
            <a:ext cx="9144001" cy="1371600"/>
          </a:xfrm>
        </p:spPr>
        <p:txBody>
          <a:bodyPr/>
          <a:lstStyle/>
          <a:p>
            <a:r>
              <a:rPr lang="en-US" dirty="0"/>
              <a:t>Sensing devices  </a:t>
            </a:r>
            <a:br>
              <a:rPr lang="en-US" dirty="0"/>
            </a:br>
            <a:endParaRPr lang="en-US" dirty="0"/>
          </a:p>
        </p:txBody>
      </p:sp>
      <p:sp>
        <p:nvSpPr>
          <p:cNvPr id="5" name="Content Placeholder 4"/>
          <p:cNvSpPr>
            <a:spLocks noGrp="1"/>
          </p:cNvSpPr>
          <p:nvPr>
            <p:ph sz="half" idx="1"/>
          </p:nvPr>
        </p:nvSpPr>
        <p:spPr/>
        <p:txBody>
          <a:bodyPr/>
          <a:lstStyle/>
          <a:p>
            <a:r>
              <a:rPr lang="en-US" dirty="0"/>
              <a:t>Smartwatches</a:t>
            </a:r>
          </a:p>
          <a:p>
            <a:r>
              <a:rPr lang="en-US" dirty="0"/>
              <a:t>Smart jewelry</a:t>
            </a:r>
          </a:p>
          <a:p>
            <a:r>
              <a:rPr lang="en-US" dirty="0"/>
              <a:t>Fitness trackers</a:t>
            </a:r>
          </a:p>
          <a:p>
            <a:r>
              <a:rPr lang="en-US" dirty="0"/>
              <a:t>Sport watches</a:t>
            </a:r>
          </a:p>
          <a:p>
            <a:r>
              <a:rPr lang="en-US" dirty="0"/>
              <a:t>Smart glasses</a:t>
            </a:r>
          </a:p>
          <a:p>
            <a:r>
              <a:rPr lang="en-US" dirty="0"/>
              <a:t>Smart clothing…</a:t>
            </a:r>
          </a:p>
          <a:p>
            <a:pPr marL="0" indent="0">
              <a:buNone/>
            </a:pPr>
            <a:endParaRPr lang="en-US" dirty="0"/>
          </a:p>
        </p:txBody>
      </p:sp>
      <p:pic>
        <p:nvPicPr>
          <p:cNvPr id="7" name="Content Placeholder 6" descr="Graphic of man with smart watch running"/>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51412" y="2133600"/>
            <a:ext cx="5498370" cy="2802880"/>
          </a:xfrm>
        </p:spPr>
      </p:pic>
      <p:pic>
        <p:nvPicPr>
          <p:cNvPr id="8" name="Picture 7" descr="National Network of Libraries of Medicine Pacific Northwest Reg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119565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increase in “born” </a:t>
            </a:r>
            <a:br>
              <a:rPr lang="en-US" dirty="0"/>
            </a:br>
            <a:r>
              <a:rPr lang="en-US" dirty="0"/>
              <a:t>digital data</a:t>
            </a:r>
            <a:br>
              <a:rPr lang="en-US" dirty="0"/>
            </a:br>
            <a:endParaRPr lang="en-US" dirty="0"/>
          </a:p>
        </p:txBody>
      </p:sp>
      <p:sp>
        <p:nvSpPr>
          <p:cNvPr id="3" name="Text Placeholder 2"/>
          <p:cNvSpPr>
            <a:spLocks noGrp="1"/>
          </p:cNvSpPr>
          <p:nvPr>
            <p:ph type="body" sz="half" idx="2"/>
          </p:nvPr>
        </p:nvSpPr>
        <p:spPr/>
        <p:txBody>
          <a:bodyPr>
            <a:normAutofit fontScale="92500" lnSpcReduction="10000"/>
          </a:bodyPr>
          <a:lstStyle/>
          <a:p>
            <a:r>
              <a:rPr lang="en-US" dirty="0"/>
              <a:t>Data that originates as digital data, rather than being converted or digitized later is proliferating. Think digital electronic medical records, implanted medical devices, diagnostic imaging technology…</a:t>
            </a:r>
          </a:p>
        </p:txBody>
      </p:sp>
      <p:pic>
        <p:nvPicPr>
          <p:cNvPr id="5" name="Content Placeholder 4" descr="Graphic of physician entering information on an iPad"/>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951413" y="1913283"/>
            <a:ext cx="3885866" cy="2591842"/>
          </a:xfrm>
        </p:spPr>
      </p:pic>
      <p:sp>
        <p:nvSpPr>
          <p:cNvPr id="6" name="TextBox 5" descr="Copyright NEC Corporation of America"/>
          <p:cNvSpPr txBox="1"/>
          <p:nvPr/>
        </p:nvSpPr>
        <p:spPr>
          <a:xfrm>
            <a:off x="4989581" y="4266706"/>
            <a:ext cx="2667000" cy="261610"/>
          </a:xfrm>
          <a:prstGeom prst="rect">
            <a:avLst/>
          </a:prstGeom>
          <a:noFill/>
        </p:spPr>
        <p:txBody>
          <a:bodyPr wrap="square" rtlCol="0">
            <a:spAutoFit/>
          </a:bodyPr>
          <a:lstStyle/>
          <a:p>
            <a:r>
              <a:rPr lang="en-US" sz="1100" dirty="0">
                <a:solidFill>
                  <a:schemeClr val="bg1"/>
                </a:solidFill>
              </a:rPr>
              <a:t>© NEC Corporation of America</a:t>
            </a:r>
          </a:p>
        </p:txBody>
      </p:sp>
      <p:pic>
        <p:nvPicPr>
          <p:cNvPr id="7" name="Picture 6" descr="Graphic of insulin pump"/>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4612" y="381000"/>
            <a:ext cx="3936888" cy="2618184"/>
          </a:xfrm>
          <a:prstGeom prst="rect">
            <a:avLst/>
          </a:prstGeom>
        </p:spPr>
      </p:pic>
      <p:sp>
        <p:nvSpPr>
          <p:cNvPr id="8" name="TextBox 7" descr="Copyright Alan Levine"/>
          <p:cNvSpPr txBox="1"/>
          <p:nvPr/>
        </p:nvSpPr>
        <p:spPr>
          <a:xfrm>
            <a:off x="10590212" y="2737574"/>
            <a:ext cx="2190019" cy="261610"/>
          </a:xfrm>
          <a:prstGeom prst="rect">
            <a:avLst/>
          </a:prstGeom>
          <a:noFill/>
        </p:spPr>
        <p:txBody>
          <a:bodyPr wrap="square" rtlCol="0">
            <a:spAutoFit/>
          </a:bodyPr>
          <a:lstStyle/>
          <a:p>
            <a:r>
              <a:rPr lang="en-US" sz="1100" dirty="0"/>
              <a:t>© Alan Levine</a:t>
            </a:r>
          </a:p>
        </p:txBody>
      </p:sp>
      <p:pic>
        <p:nvPicPr>
          <p:cNvPr id="9" name="Picture 8" descr="Graphic of an xray of an implanted neurostimulator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5612" y="3505200"/>
            <a:ext cx="3476625" cy="2917448"/>
          </a:xfrm>
          <a:prstGeom prst="rect">
            <a:avLst/>
          </a:prstGeom>
        </p:spPr>
      </p:pic>
      <p:sp>
        <p:nvSpPr>
          <p:cNvPr id="10" name="TextBox 9" descr="Copyright Hellerhoff"/>
          <p:cNvSpPr txBox="1"/>
          <p:nvPr/>
        </p:nvSpPr>
        <p:spPr>
          <a:xfrm>
            <a:off x="8075612" y="6145649"/>
            <a:ext cx="1066800" cy="276999"/>
          </a:xfrm>
          <a:prstGeom prst="rect">
            <a:avLst/>
          </a:prstGeom>
          <a:noFill/>
        </p:spPr>
        <p:txBody>
          <a:bodyPr wrap="square" rtlCol="0">
            <a:spAutoFit/>
          </a:bodyPr>
          <a:lstStyle/>
          <a:p>
            <a:r>
              <a:rPr lang="en-US" sz="1200" dirty="0"/>
              <a:t>©Hellerhoff</a:t>
            </a:r>
          </a:p>
        </p:txBody>
      </p:sp>
    </p:spTree>
    <p:extLst>
      <p:ext uri="{BB962C8B-B14F-4D97-AF65-F5344CB8AC3E}">
        <p14:creationId xmlns:p14="http://schemas.microsoft.com/office/powerpoint/2010/main" val="46836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842" y="1981200"/>
            <a:ext cx="3596607" cy="2667000"/>
          </a:xfrm>
        </p:spPr>
        <p:txBody>
          <a:bodyPr/>
          <a:lstStyle/>
          <a:p>
            <a:r>
              <a:rPr lang="en-US" dirty="0"/>
              <a:t>Greater availability of data via repositories</a:t>
            </a:r>
            <a:br>
              <a:rPr lang="en-US" dirty="0"/>
            </a:br>
            <a:endParaRPr lang="en-US" dirty="0"/>
          </a:p>
        </p:txBody>
      </p:sp>
      <p:sp>
        <p:nvSpPr>
          <p:cNvPr id="3" name="Text Placeholder 2"/>
          <p:cNvSpPr>
            <a:spLocks noGrp="1"/>
          </p:cNvSpPr>
          <p:nvPr>
            <p:ph type="body" sz="half" idx="2"/>
          </p:nvPr>
        </p:nvSpPr>
        <p:spPr/>
        <p:txBody>
          <a:bodyPr>
            <a:normAutofit/>
          </a:bodyPr>
          <a:lstStyle/>
          <a:p>
            <a:r>
              <a:rPr lang="en-US" dirty="0"/>
              <a:t>As of  April 2016 the Registry of Research Data Repositories (re3data.org) listed 1,500 research data repositories. Currently 458 are key worded “medicine.” </a:t>
            </a:r>
          </a:p>
          <a:p>
            <a:endParaRPr lang="en-US" dirty="0"/>
          </a:p>
        </p:txBody>
      </p:sp>
      <p:pic>
        <p:nvPicPr>
          <p:cNvPr id="5" name="Content Placeholder 4" descr="Cancer Imaging Archive logo"/>
          <p:cNvPicPr>
            <a:picLocks noGrp="1" noChangeAspect="1"/>
          </p:cNvPicPr>
          <p:nvPr>
            <p:ph idx="1"/>
          </p:nvPr>
        </p:nvPicPr>
        <p:blipFill>
          <a:blip r:embed="rId3"/>
          <a:stretch>
            <a:fillRect/>
          </a:stretch>
        </p:blipFill>
        <p:spPr>
          <a:xfrm>
            <a:off x="6323012" y="478643"/>
            <a:ext cx="1833679" cy="696964"/>
          </a:xfrm>
          <a:prstGeom prst="rect">
            <a:avLst/>
          </a:prstGeom>
        </p:spPr>
      </p:pic>
      <p:pic>
        <p:nvPicPr>
          <p:cNvPr id="6" name="Picture 5" descr="Peptide Atlas logo"/>
          <p:cNvPicPr>
            <a:picLocks noChangeAspect="1"/>
          </p:cNvPicPr>
          <p:nvPr/>
        </p:nvPicPr>
        <p:blipFill>
          <a:blip r:embed="rId4"/>
          <a:stretch>
            <a:fillRect/>
          </a:stretch>
        </p:blipFill>
        <p:spPr>
          <a:xfrm>
            <a:off x="7092965" y="2251809"/>
            <a:ext cx="1575580" cy="829993"/>
          </a:xfrm>
          <a:prstGeom prst="rect">
            <a:avLst/>
          </a:prstGeom>
        </p:spPr>
      </p:pic>
      <p:pic>
        <p:nvPicPr>
          <p:cNvPr id="7" name="Picture 6" descr="ImmPort logo"/>
          <p:cNvPicPr>
            <a:picLocks noChangeAspect="1"/>
          </p:cNvPicPr>
          <p:nvPr/>
        </p:nvPicPr>
        <p:blipFill>
          <a:blip r:embed="rId5"/>
          <a:stretch>
            <a:fillRect/>
          </a:stretch>
        </p:blipFill>
        <p:spPr>
          <a:xfrm>
            <a:off x="8488946" y="3450878"/>
            <a:ext cx="2657475" cy="790575"/>
          </a:xfrm>
          <a:prstGeom prst="rect">
            <a:avLst/>
          </a:prstGeom>
        </p:spPr>
      </p:pic>
      <p:pic>
        <p:nvPicPr>
          <p:cNvPr id="8" name="Picture 7" descr="Influenza Research Database logo"/>
          <p:cNvPicPr>
            <a:picLocks noChangeAspect="1"/>
          </p:cNvPicPr>
          <p:nvPr/>
        </p:nvPicPr>
        <p:blipFill>
          <a:blip r:embed="rId6"/>
          <a:stretch>
            <a:fillRect/>
          </a:stretch>
        </p:blipFill>
        <p:spPr>
          <a:xfrm>
            <a:off x="9020967" y="2548053"/>
            <a:ext cx="2652713" cy="614734"/>
          </a:xfrm>
          <a:prstGeom prst="rect">
            <a:avLst/>
          </a:prstGeom>
        </p:spPr>
      </p:pic>
      <p:pic>
        <p:nvPicPr>
          <p:cNvPr id="9" name="Picture 8" descr="ClinicalTrials.gov logo"/>
          <p:cNvPicPr>
            <a:picLocks noChangeAspect="1"/>
          </p:cNvPicPr>
          <p:nvPr/>
        </p:nvPicPr>
        <p:blipFill>
          <a:blip r:embed="rId7"/>
          <a:stretch>
            <a:fillRect/>
          </a:stretch>
        </p:blipFill>
        <p:spPr>
          <a:xfrm>
            <a:off x="5491745" y="3254539"/>
            <a:ext cx="2543175" cy="447675"/>
          </a:xfrm>
          <a:prstGeom prst="rect">
            <a:avLst/>
          </a:prstGeom>
        </p:spPr>
      </p:pic>
      <p:pic>
        <p:nvPicPr>
          <p:cNvPr id="10" name="Picture 9" descr="NIMH Repository and Genomics Resource logo"/>
          <p:cNvPicPr>
            <a:picLocks noChangeAspect="1"/>
          </p:cNvPicPr>
          <p:nvPr/>
        </p:nvPicPr>
        <p:blipFill>
          <a:blip r:embed="rId8"/>
          <a:stretch>
            <a:fillRect/>
          </a:stretch>
        </p:blipFill>
        <p:spPr>
          <a:xfrm>
            <a:off x="5318709" y="4905003"/>
            <a:ext cx="3152775" cy="642938"/>
          </a:xfrm>
          <a:prstGeom prst="rect">
            <a:avLst/>
          </a:prstGeom>
        </p:spPr>
      </p:pic>
      <p:pic>
        <p:nvPicPr>
          <p:cNvPr id="11" name="Picture 10" descr="PubChem logo"/>
          <p:cNvPicPr>
            <a:picLocks noChangeAspect="1"/>
          </p:cNvPicPr>
          <p:nvPr/>
        </p:nvPicPr>
        <p:blipFill>
          <a:blip r:embed="rId9"/>
          <a:stretch>
            <a:fillRect/>
          </a:stretch>
        </p:blipFill>
        <p:spPr>
          <a:xfrm>
            <a:off x="5597524" y="4046868"/>
            <a:ext cx="2409825" cy="606198"/>
          </a:xfrm>
          <a:prstGeom prst="rect">
            <a:avLst/>
          </a:prstGeom>
        </p:spPr>
      </p:pic>
      <p:pic>
        <p:nvPicPr>
          <p:cNvPr id="12" name="Picture 11" descr="ICPSR logo"/>
          <p:cNvPicPr>
            <a:picLocks noChangeAspect="1"/>
          </p:cNvPicPr>
          <p:nvPr/>
        </p:nvPicPr>
        <p:blipFill>
          <a:blip r:embed="rId10"/>
          <a:stretch>
            <a:fillRect/>
          </a:stretch>
        </p:blipFill>
        <p:spPr>
          <a:xfrm>
            <a:off x="8423670" y="827125"/>
            <a:ext cx="2457450" cy="650501"/>
          </a:xfrm>
          <a:prstGeom prst="rect">
            <a:avLst/>
          </a:prstGeom>
        </p:spPr>
      </p:pic>
      <p:pic>
        <p:nvPicPr>
          <p:cNvPr id="13" name="Picture 12" descr="Cell Image Library logo"/>
          <p:cNvPicPr>
            <a:picLocks noChangeAspect="1"/>
          </p:cNvPicPr>
          <p:nvPr/>
        </p:nvPicPr>
        <p:blipFill>
          <a:blip r:embed="rId11"/>
          <a:stretch>
            <a:fillRect/>
          </a:stretch>
        </p:blipFill>
        <p:spPr>
          <a:xfrm>
            <a:off x="5398302" y="2399131"/>
            <a:ext cx="1381125" cy="619125"/>
          </a:xfrm>
          <a:prstGeom prst="rect">
            <a:avLst/>
          </a:prstGeom>
        </p:spPr>
      </p:pic>
      <p:pic>
        <p:nvPicPr>
          <p:cNvPr id="14" name="Picture 13" descr="OpenfMRI logo"/>
          <p:cNvPicPr>
            <a:picLocks noChangeAspect="1"/>
          </p:cNvPicPr>
          <p:nvPr/>
        </p:nvPicPr>
        <p:blipFill>
          <a:blip r:embed="rId12"/>
          <a:stretch>
            <a:fillRect/>
          </a:stretch>
        </p:blipFill>
        <p:spPr>
          <a:xfrm>
            <a:off x="8775699" y="4572000"/>
            <a:ext cx="2562225" cy="798525"/>
          </a:xfrm>
          <a:prstGeom prst="rect">
            <a:avLst/>
          </a:prstGeom>
        </p:spPr>
      </p:pic>
      <p:pic>
        <p:nvPicPr>
          <p:cNvPr id="15" name="Picture 14" descr="VectorBase logo"/>
          <p:cNvPicPr>
            <a:picLocks noChangeAspect="1"/>
          </p:cNvPicPr>
          <p:nvPr/>
        </p:nvPicPr>
        <p:blipFill>
          <a:blip r:embed="rId13"/>
          <a:stretch>
            <a:fillRect/>
          </a:stretch>
        </p:blipFill>
        <p:spPr>
          <a:xfrm>
            <a:off x="5664199" y="5809599"/>
            <a:ext cx="3024188" cy="550815"/>
          </a:xfrm>
          <a:prstGeom prst="rect">
            <a:avLst/>
          </a:prstGeom>
        </p:spPr>
      </p:pic>
      <p:pic>
        <p:nvPicPr>
          <p:cNvPr id="17" name="Picture 16" descr="Dryad log"/>
          <p:cNvPicPr>
            <a:picLocks noChangeAspect="1"/>
          </p:cNvPicPr>
          <p:nvPr/>
        </p:nvPicPr>
        <p:blipFill>
          <a:blip r:embed="rId14"/>
          <a:stretch>
            <a:fillRect/>
          </a:stretch>
        </p:blipFill>
        <p:spPr>
          <a:xfrm>
            <a:off x="5379252" y="1302059"/>
            <a:ext cx="1400175" cy="847725"/>
          </a:xfrm>
          <a:prstGeom prst="rect">
            <a:avLst/>
          </a:prstGeom>
        </p:spPr>
      </p:pic>
      <p:pic>
        <p:nvPicPr>
          <p:cNvPr id="18" name="Picture 17" descr="DataONE logo"/>
          <p:cNvPicPr>
            <a:picLocks noChangeAspect="1"/>
          </p:cNvPicPr>
          <p:nvPr/>
        </p:nvPicPr>
        <p:blipFill>
          <a:blip r:embed="rId15"/>
          <a:stretch>
            <a:fillRect/>
          </a:stretch>
        </p:blipFill>
        <p:spPr>
          <a:xfrm>
            <a:off x="9000329" y="5546472"/>
            <a:ext cx="2571750" cy="771525"/>
          </a:xfrm>
          <a:prstGeom prst="rect">
            <a:avLst/>
          </a:prstGeom>
        </p:spPr>
      </p:pic>
      <p:pic>
        <p:nvPicPr>
          <p:cNvPr id="19" name="Picture 18" descr="dataMED logo"/>
          <p:cNvPicPr>
            <a:picLocks noChangeAspect="1"/>
          </p:cNvPicPr>
          <p:nvPr/>
        </p:nvPicPr>
        <p:blipFill>
          <a:blip r:embed="rId16"/>
          <a:stretch>
            <a:fillRect/>
          </a:stretch>
        </p:blipFill>
        <p:spPr>
          <a:xfrm>
            <a:off x="6996499" y="1581110"/>
            <a:ext cx="1492447" cy="409041"/>
          </a:xfrm>
          <a:prstGeom prst="rect">
            <a:avLst/>
          </a:prstGeom>
        </p:spPr>
      </p:pic>
      <p:pic>
        <p:nvPicPr>
          <p:cNvPr id="4" name="Picture 3" descr="re3data.org logo"/>
          <p:cNvPicPr>
            <a:picLocks noChangeAspect="1"/>
          </p:cNvPicPr>
          <p:nvPr/>
        </p:nvPicPr>
        <p:blipFill>
          <a:blip r:embed="rId17"/>
          <a:stretch>
            <a:fillRect/>
          </a:stretch>
        </p:blipFill>
        <p:spPr>
          <a:xfrm>
            <a:off x="8889267" y="1699884"/>
            <a:ext cx="2335087" cy="672222"/>
          </a:xfrm>
          <a:prstGeom prst="rect">
            <a:avLst/>
          </a:prstGeom>
        </p:spPr>
      </p:pic>
    </p:spTree>
    <p:extLst>
      <p:ext uri="{BB962C8B-B14F-4D97-AF65-F5344CB8AC3E}">
        <p14:creationId xmlns:p14="http://schemas.microsoft.com/office/powerpoint/2010/main" val="273024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Sharing mandates</a:t>
            </a:r>
            <a:br>
              <a:rPr lang="en-US" dirty="0"/>
            </a:br>
            <a:endParaRPr lang="en-US" dirty="0"/>
          </a:p>
        </p:txBody>
      </p:sp>
      <p:sp>
        <p:nvSpPr>
          <p:cNvPr id="7" name="Text Placeholder 6"/>
          <p:cNvSpPr>
            <a:spLocks noGrp="1"/>
          </p:cNvSpPr>
          <p:nvPr>
            <p:ph type="body" sz="half" idx="2"/>
          </p:nvPr>
        </p:nvSpPr>
        <p:spPr/>
        <p:txBody>
          <a:bodyPr/>
          <a:lstStyle/>
          <a:p>
            <a:r>
              <a:rPr lang="en-US" dirty="0"/>
              <a:t>The number of funders and journals with data sharing policies has grown significantly in the past decade…</a:t>
            </a:r>
          </a:p>
          <a:p>
            <a:endParaRPr lang="en-US" dirty="0"/>
          </a:p>
        </p:txBody>
      </p:sp>
      <p:pic>
        <p:nvPicPr>
          <p:cNvPr id="8" name="Content Placeholder 7" descr="National Institutes of Health log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7154" y="849179"/>
            <a:ext cx="2286000" cy="1714500"/>
          </a:xfrm>
        </p:spPr>
      </p:pic>
      <p:pic>
        <p:nvPicPr>
          <p:cNvPr id="10" name="Picture 9" descr="Public Library of Science 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5666" y="2857500"/>
            <a:ext cx="1524000" cy="1524000"/>
          </a:xfrm>
          <a:prstGeom prst="rect">
            <a:avLst/>
          </a:prstGeom>
        </p:spPr>
      </p:pic>
      <p:pic>
        <p:nvPicPr>
          <p:cNvPr id="11" name="Picture 10" descr="Science (AAAS) logo"/>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6205" y="3370598"/>
            <a:ext cx="2589212" cy="1456431"/>
          </a:xfrm>
          <a:prstGeom prst="rect">
            <a:avLst/>
          </a:prstGeom>
        </p:spPr>
      </p:pic>
      <p:pic>
        <p:nvPicPr>
          <p:cNvPr id="12" name="Picture 11" descr="Proceedings of the National Academy of Sciences logo"/>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3356" y="4675321"/>
            <a:ext cx="3109912" cy="887279"/>
          </a:xfrm>
          <a:prstGeom prst="rect">
            <a:avLst/>
          </a:prstGeom>
        </p:spPr>
      </p:pic>
      <p:pic>
        <p:nvPicPr>
          <p:cNvPr id="13" name="Picture 12" descr="British Medical Journal logo"/>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8724" y="996816"/>
            <a:ext cx="2924175" cy="1419225"/>
          </a:xfrm>
          <a:prstGeom prst="rect">
            <a:avLst/>
          </a:prstGeom>
        </p:spPr>
      </p:pic>
      <p:pic>
        <p:nvPicPr>
          <p:cNvPr id="9" name="Picture 8" descr="National Science Foundation logo"/>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7781" y="1566863"/>
            <a:ext cx="2667000" cy="2667000"/>
          </a:xfrm>
          <a:prstGeom prst="rect">
            <a:avLst/>
          </a:prstGeom>
        </p:spPr>
      </p:pic>
      <p:pic>
        <p:nvPicPr>
          <p:cNvPr id="15" name="Picture 14" descr="National Network of Libraries of Medicine Pacific Northwest Reg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34975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The Health Care Big Data Horizon</a:t>
            </a:r>
          </a:p>
        </p:txBody>
      </p:sp>
      <p:sp>
        <p:nvSpPr>
          <p:cNvPr id="5" name="Content Placeholder 4"/>
          <p:cNvSpPr>
            <a:spLocks noGrp="1"/>
          </p:cNvSpPr>
          <p:nvPr>
            <p:ph idx="1"/>
          </p:nvPr>
        </p:nvSpPr>
        <p:spPr/>
        <p:txBody>
          <a:bodyPr/>
          <a:lstStyle/>
          <a:p>
            <a:r>
              <a:rPr lang="en-US" dirty="0"/>
              <a:t>Leverage the Electronic Health Record to improve diagnosis, outcomes, and reduce costs</a:t>
            </a:r>
          </a:p>
          <a:p>
            <a:r>
              <a:rPr lang="en-US" dirty="0"/>
              <a:t>Integrate patient-generated health data and the Internet of Things (IoT) </a:t>
            </a:r>
          </a:p>
          <a:p>
            <a:r>
              <a:rPr lang="en-US" dirty="0"/>
              <a:t>Incorporate environmental and socioeconomic data in patient diagnosis and treatment</a:t>
            </a:r>
          </a:p>
          <a:p>
            <a:r>
              <a:rPr lang="en-US" dirty="0"/>
              <a:t>Develop personalized care specific to each patient’s particular needs (Precision Medicine)</a:t>
            </a:r>
          </a:p>
          <a:p>
            <a:pPr marL="0" indent="0">
              <a:buNone/>
            </a:pPr>
            <a:endParaRPr lang="en-US" dirty="0"/>
          </a:p>
          <a:p>
            <a:pPr marL="0" indent="0">
              <a:buNone/>
            </a:pPr>
            <a:endParaRPr lang="en-US" dirty="0"/>
          </a:p>
          <a:p>
            <a:endParaRPr lang="en-US" dirty="0"/>
          </a:p>
        </p:txBody>
      </p:sp>
      <p:pic>
        <p:nvPicPr>
          <p:cNvPr id="4" name="Picture 3" descr="National Network of Libraries of Medicine Pacific Northwest Reg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369009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Disparities: Big Data to the Rescue?</a:t>
            </a:r>
          </a:p>
        </p:txBody>
      </p:sp>
      <p:pic>
        <p:nvPicPr>
          <p:cNvPr id="8" name="Content Placeholder 7" descr="Webpage from NLM Musings from the Mezzanine blog on &quot;Health Disparities: Big Data to the Rescue?&quot;"/>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29228" y="1905000"/>
            <a:ext cx="6130370" cy="4412273"/>
          </a:xfrm>
        </p:spPr>
      </p:pic>
      <p:pic>
        <p:nvPicPr>
          <p:cNvPr id="4" name="Picture 3" descr="National Network of Libraries of Medicine Pacific Northwest Reg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87775" y="6317273"/>
            <a:ext cx="2557277" cy="428831"/>
          </a:xfrm>
          <a:prstGeom prst="rect">
            <a:avLst/>
          </a:prstGeom>
        </p:spPr>
      </p:pic>
    </p:spTree>
    <p:extLst>
      <p:ext uri="{BB962C8B-B14F-4D97-AF65-F5344CB8AC3E}">
        <p14:creationId xmlns:p14="http://schemas.microsoft.com/office/powerpoint/2010/main" val="131525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on PubMed</a:t>
            </a:r>
          </a:p>
        </p:txBody>
      </p:sp>
      <p:graphicFrame>
        <p:nvGraphicFramePr>
          <p:cNvPr id="5" name="Content Placeholder 4" descr="Graph of instances of the text word &quot;Big Data&quot; found on PubMed from 2003 to 2016"/>
          <p:cNvGraphicFramePr>
            <a:graphicFrameLocks noGrp="1"/>
          </p:cNvGraphicFramePr>
          <p:nvPr>
            <p:ph idx="1"/>
            <p:extLst>
              <p:ext uri="{D42A27DB-BD31-4B8C-83A1-F6EECF244321}">
                <p14:modId xmlns:p14="http://schemas.microsoft.com/office/powerpoint/2010/main" val="460943282"/>
              </p:ext>
            </p:extLst>
          </p:nvPr>
        </p:nvGraphicFramePr>
        <p:xfrm>
          <a:off x="1522413" y="1905000"/>
          <a:ext cx="9134475" cy="4114800"/>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descr="National Network of Libraries of Medicine Pacific Northwest Reg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299765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Hurdles and Risks</a:t>
            </a:r>
          </a:p>
        </p:txBody>
      </p:sp>
      <p:sp>
        <p:nvSpPr>
          <p:cNvPr id="3" name="Content Placeholder 2"/>
          <p:cNvSpPr>
            <a:spLocks noGrp="1"/>
          </p:cNvSpPr>
          <p:nvPr>
            <p:ph idx="1"/>
          </p:nvPr>
        </p:nvSpPr>
        <p:spPr/>
        <p:txBody>
          <a:bodyPr/>
          <a:lstStyle/>
          <a:p>
            <a:r>
              <a:rPr lang="en-US" dirty="0"/>
              <a:t>Unstructured Data (~75% of data in the healthcare environment)</a:t>
            </a:r>
          </a:p>
          <a:p>
            <a:r>
              <a:rPr lang="en-US" dirty="0"/>
              <a:t>Data privacy/security (HIPAA Compliance, Patient Confidentiality, Personally Identifiable Information/PII) </a:t>
            </a:r>
          </a:p>
          <a:p>
            <a:r>
              <a:rPr lang="en-US" dirty="0"/>
              <a:t>Inconsistent, incomplete , unavailable, poor quality or invalid data  </a:t>
            </a:r>
          </a:p>
          <a:p>
            <a:r>
              <a:rPr lang="en-US" dirty="0"/>
              <a:t>Poor analysis/analytics leading to erroneous correlations/conclusions </a:t>
            </a:r>
          </a:p>
          <a:p>
            <a:r>
              <a:rPr lang="en-US" dirty="0"/>
              <a:t>Misused data</a:t>
            </a:r>
          </a:p>
          <a:p>
            <a:endParaRPr lang="en-US" dirty="0"/>
          </a:p>
          <a:p>
            <a:endParaRPr lang="en-US" dirty="0"/>
          </a:p>
        </p:txBody>
      </p:sp>
      <p:pic>
        <p:nvPicPr>
          <p:cNvPr id="4" name="Picture 3" descr="National Network of Libraries of Medicine Pacific Northwest Reg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302036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0EA3AE-66DC-E491-E057-F9ADCFA7A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812" y="304800"/>
            <a:ext cx="8686800" cy="6324600"/>
          </a:xfrm>
          <a:prstGeom prst="rect">
            <a:avLst/>
          </a:prstGeom>
        </p:spPr>
      </p:pic>
    </p:spTree>
    <p:extLst>
      <p:ext uri="{BB962C8B-B14F-4D97-AF65-F5344CB8AC3E}">
        <p14:creationId xmlns:p14="http://schemas.microsoft.com/office/powerpoint/2010/main" val="351535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1CEBF-7D1F-9919-4FF3-8A2A99A6B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685800"/>
            <a:ext cx="7391400" cy="4953000"/>
          </a:xfrm>
          <a:prstGeom prst="rect">
            <a:avLst/>
          </a:prstGeom>
        </p:spPr>
      </p:pic>
    </p:spTree>
    <p:extLst>
      <p:ext uri="{BB962C8B-B14F-4D97-AF65-F5344CB8AC3E}">
        <p14:creationId xmlns:p14="http://schemas.microsoft.com/office/powerpoint/2010/main" val="193792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 The Information Continuum</a:t>
            </a:r>
          </a:p>
        </p:txBody>
      </p:sp>
      <p:pic>
        <p:nvPicPr>
          <p:cNvPr id="9" name="Content Placeholder 8" descr="The Information Continuum"/>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2413" y="2477265"/>
            <a:ext cx="9134475" cy="2970270"/>
          </a:xfrm>
        </p:spPr>
      </p:pic>
      <p:sp>
        <p:nvSpPr>
          <p:cNvPr id="15" name="Down Arrow 14" descr="Down arrow"/>
          <p:cNvSpPr/>
          <p:nvPr/>
        </p:nvSpPr>
        <p:spPr>
          <a:xfrm>
            <a:off x="2284412" y="1933492"/>
            <a:ext cx="381000" cy="496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307882" y="5462775"/>
            <a:ext cx="7391400" cy="261610"/>
          </a:xfrm>
          <a:prstGeom prst="rect">
            <a:avLst/>
          </a:prstGeom>
          <a:noFill/>
        </p:spPr>
        <p:txBody>
          <a:bodyPr wrap="square" rtlCol="0">
            <a:spAutoFit/>
          </a:bodyPr>
          <a:lstStyle/>
          <a:p>
            <a:pPr algn="r"/>
            <a:r>
              <a:rPr lang="en-US" sz="1100" dirty="0"/>
              <a:t>Cartoon by </a:t>
            </a:r>
            <a:r>
              <a:rPr lang="en-US" sz="1100" dirty="0">
                <a:hlinkClick r:id="rId4"/>
              </a:rPr>
              <a:t>David Somerville</a:t>
            </a:r>
            <a:r>
              <a:rPr lang="en-US" sz="1100" dirty="0"/>
              <a:t>, based on a two pane version by </a:t>
            </a:r>
            <a:r>
              <a:rPr lang="en-US" sz="1100" dirty="0">
                <a:hlinkClick r:id="rId5"/>
              </a:rPr>
              <a:t>Hugh McLeod</a:t>
            </a:r>
            <a:endParaRPr lang="en-US" sz="1100" dirty="0"/>
          </a:p>
        </p:txBody>
      </p:sp>
      <p:pic>
        <p:nvPicPr>
          <p:cNvPr id="12" name="Picture 11" descr="National Network of Libraries of Medicine Pacific Northwest Regio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162594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fontScale="92500" lnSpcReduction="20000"/>
          </a:bodyPr>
          <a:lstStyle/>
          <a:p>
            <a:r>
              <a:rPr lang="en-US" dirty="0">
                <a:hlinkClick r:id="rId3"/>
              </a:rPr>
              <a:t>DataMed</a:t>
            </a:r>
            <a:r>
              <a:rPr lang="en-US" dirty="0"/>
              <a:t>  https://datamed.org/ </a:t>
            </a:r>
          </a:p>
          <a:p>
            <a:r>
              <a:rPr lang="en-US" dirty="0">
                <a:hlinkClick r:id="rId4"/>
              </a:rPr>
              <a:t>Institute for Health Metrics and Evaluation’s Global Health Data Exchange </a:t>
            </a:r>
            <a:r>
              <a:rPr lang="en-US" dirty="0"/>
              <a:t>http://ghdx.healthdata.org/ </a:t>
            </a:r>
          </a:p>
          <a:p>
            <a:r>
              <a:rPr lang="en-US" dirty="0">
                <a:hlinkClick r:id="rId5"/>
              </a:rPr>
              <a:t>NNLM RD3: Resources for Data-Driven Discovery</a:t>
            </a:r>
            <a:r>
              <a:rPr lang="en-US" dirty="0"/>
              <a:t>  https://nnlm.gov/data/</a:t>
            </a:r>
          </a:p>
          <a:p>
            <a:r>
              <a:rPr lang="en-US" dirty="0">
                <a:hlinkClick r:id="rId6"/>
              </a:rPr>
              <a:t>NNLM’s YouTube Channel </a:t>
            </a:r>
            <a:r>
              <a:rPr lang="en-US" dirty="0"/>
              <a:t>https://www.youtube.com/channel/UCmZqoegBFKJQF69V8d-05Bw </a:t>
            </a:r>
          </a:p>
          <a:p>
            <a:r>
              <a:rPr lang="en-US" dirty="0">
                <a:hlinkClick r:id="rId7"/>
              </a:rPr>
              <a:t>OHSU’s Big Data to Knowledge </a:t>
            </a:r>
            <a:r>
              <a:rPr lang="en-US" dirty="0"/>
              <a:t>https://dmice.ohsu.edu/bd2k/topics.html </a:t>
            </a:r>
          </a:p>
          <a:p>
            <a:r>
              <a:rPr lang="en-US" dirty="0">
                <a:hlinkClick r:id="rId8"/>
              </a:rPr>
              <a:t>Registry of Research Data Repositories (re3data.org) </a:t>
            </a:r>
            <a:r>
              <a:rPr lang="en-US" dirty="0"/>
              <a:t>http://www.re3data.org/ </a:t>
            </a:r>
          </a:p>
          <a:p>
            <a:r>
              <a:rPr lang="en-US" dirty="0">
                <a:hlinkClick r:id="rId9"/>
              </a:rPr>
              <a:t>NIH’s All of Us Program</a:t>
            </a:r>
            <a:r>
              <a:rPr lang="en-US" dirty="0"/>
              <a:t> https://allofus.nih.gov/  </a:t>
            </a:r>
          </a:p>
          <a:p>
            <a:endParaRPr lang="en-US" dirty="0"/>
          </a:p>
          <a:p>
            <a:pPr marL="0" indent="0">
              <a:buNone/>
            </a:pPr>
            <a:endParaRPr lang="en-US" dirty="0"/>
          </a:p>
          <a:p>
            <a:endParaRPr lang="en-US" dirty="0"/>
          </a:p>
          <a:p>
            <a:endParaRPr lang="en-US" dirty="0"/>
          </a:p>
        </p:txBody>
      </p:sp>
      <p:pic>
        <p:nvPicPr>
          <p:cNvPr id="6" name="Picture 5" descr="National Network of Libraries of Medicine Pacific Northwest Regio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5305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Borgman, Christine L. Big data, little data, no data: Scholarship in the networked world. MIT Press, 2015. </a:t>
            </a:r>
          </a:p>
          <a:p>
            <a:r>
              <a:rPr lang="en-US" dirty="0"/>
              <a:t>Federer, Lisa. Beyond the SEA: </a:t>
            </a:r>
            <a:r>
              <a:rPr lang="en-US" dirty="0">
                <a:hlinkClick r:id="rId3"/>
              </a:rPr>
              <a:t>Data Science 101: An introduction for librarians</a:t>
            </a:r>
            <a:r>
              <a:rPr lang="en-US" dirty="0"/>
              <a:t> https://www.youtube.com/watch?v=i78ciP1eGxo&amp;t=3s </a:t>
            </a:r>
          </a:p>
          <a:p>
            <a:r>
              <a:rPr lang="en-US" dirty="0"/>
              <a:t>Mayer-Schönberger, Viktor, and Kenneth Cukier. Big data: A revolution that will transform how we live, work and think. Houghton Mifflin Harcourt, 2013. </a:t>
            </a:r>
          </a:p>
        </p:txBody>
      </p:sp>
      <p:pic>
        <p:nvPicPr>
          <p:cNvPr id="6" name="Picture 5" descr="National Network of Libraries of Medicine Pacific Northwest Reg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37268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Content Placeholder 2"/>
          <p:cNvSpPr>
            <a:spLocks noGrp="1"/>
          </p:cNvSpPr>
          <p:nvPr>
            <p:ph sz="half" idx="1"/>
          </p:nvPr>
        </p:nvSpPr>
        <p:spPr/>
        <p:txBody>
          <a:bodyPr/>
          <a:lstStyle/>
          <a:p>
            <a:pPr marL="0" indent="0">
              <a:buNone/>
            </a:pPr>
            <a:r>
              <a:rPr lang="en-US" dirty="0"/>
              <a:t>Quantitative Data </a:t>
            </a:r>
          </a:p>
          <a:p>
            <a:pPr lvl="1"/>
            <a:r>
              <a:rPr lang="en-US" dirty="0"/>
              <a:t>Measurable</a:t>
            </a:r>
          </a:p>
          <a:p>
            <a:pPr lvl="1"/>
            <a:r>
              <a:rPr lang="en-US" dirty="0"/>
              <a:t>Collected through measuring things that have a fixed reality</a:t>
            </a:r>
          </a:p>
          <a:p>
            <a:pPr lvl="1"/>
            <a:r>
              <a:rPr lang="en-US" dirty="0"/>
              <a:t>Close ended </a:t>
            </a:r>
          </a:p>
          <a:p>
            <a:pPr lvl="2"/>
            <a:endParaRPr lang="en-US" dirty="0"/>
          </a:p>
          <a:p>
            <a:pPr marL="463550" lvl="2" indent="0">
              <a:buNone/>
            </a:pPr>
            <a:endParaRPr lang="en-US" dirty="0"/>
          </a:p>
          <a:p>
            <a:pPr lvl="1"/>
            <a:endParaRPr lang="en-US" dirty="0"/>
          </a:p>
          <a:p>
            <a:pPr lvl="2"/>
            <a:endParaRPr lang="en-US" dirty="0"/>
          </a:p>
        </p:txBody>
      </p:sp>
      <p:sp>
        <p:nvSpPr>
          <p:cNvPr id="4" name="Content Placeholder 3"/>
          <p:cNvSpPr>
            <a:spLocks noGrp="1"/>
          </p:cNvSpPr>
          <p:nvPr>
            <p:ph sz="half" idx="2"/>
          </p:nvPr>
        </p:nvSpPr>
        <p:spPr/>
        <p:txBody>
          <a:bodyPr/>
          <a:lstStyle/>
          <a:p>
            <a:pPr marL="0" indent="0">
              <a:buNone/>
            </a:pPr>
            <a:r>
              <a:rPr lang="en-US" dirty="0"/>
              <a:t>Qualitative Data </a:t>
            </a:r>
          </a:p>
          <a:p>
            <a:pPr lvl="1"/>
            <a:r>
              <a:rPr lang="en-US" dirty="0"/>
              <a:t>Descriptive</a:t>
            </a:r>
          </a:p>
          <a:p>
            <a:pPr lvl="1"/>
            <a:r>
              <a:rPr lang="en-US" dirty="0"/>
              <a:t>Collected through observation, field work, focus groups, interviews, recording or filming conversations </a:t>
            </a:r>
          </a:p>
          <a:p>
            <a:pPr lvl="1"/>
            <a:r>
              <a:rPr lang="en-US" dirty="0"/>
              <a:t>Open ended</a:t>
            </a:r>
          </a:p>
          <a:p>
            <a:pPr lvl="1"/>
            <a:endParaRPr lang="en-US" dirty="0"/>
          </a:p>
        </p:txBody>
      </p:sp>
      <p:pic>
        <p:nvPicPr>
          <p:cNvPr id="9" name="Picture 8" descr="National Network of Libraries of Medicine Pacific Northwest Reg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18454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31189" y="2209800"/>
            <a:ext cx="3596607" cy="2667000"/>
          </a:xfrm>
        </p:spPr>
        <p:txBody>
          <a:bodyPr/>
          <a:lstStyle/>
          <a:p>
            <a:r>
              <a:rPr lang="en-US" dirty="0"/>
              <a:t>Big Data </a:t>
            </a:r>
          </a:p>
        </p:txBody>
      </p:sp>
      <p:sp>
        <p:nvSpPr>
          <p:cNvPr id="7" name="Text Placeholder 6"/>
          <p:cNvSpPr>
            <a:spLocks noGrp="1"/>
          </p:cNvSpPr>
          <p:nvPr>
            <p:ph type="body" sz="half" idx="2"/>
          </p:nvPr>
        </p:nvSpPr>
        <p:spPr>
          <a:xfrm>
            <a:off x="1031189" y="4505325"/>
            <a:ext cx="3047999" cy="1524000"/>
          </a:xfrm>
        </p:spPr>
        <p:txBody>
          <a:bodyPr>
            <a:normAutofit fontScale="92500" lnSpcReduction="10000"/>
          </a:bodyPr>
          <a:lstStyle/>
          <a:p>
            <a:endParaRPr lang="en-US" dirty="0"/>
          </a:p>
          <a:p>
            <a:r>
              <a:rPr lang="en-US" dirty="0"/>
              <a:t>Data that is too large or too complex to be managed using traditional data processing, analysis, and storage techniques. </a:t>
            </a:r>
          </a:p>
        </p:txBody>
      </p:sp>
      <p:pic>
        <p:nvPicPr>
          <p:cNvPr id="12" name="Content Placeholder 11" descr="Blue mosaic "/>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65612" y="838200"/>
            <a:ext cx="6851073" cy="5105400"/>
          </a:xfrm>
        </p:spPr>
      </p:pic>
      <p:pic>
        <p:nvPicPr>
          <p:cNvPr id="8" name="Picture 7" descr="National Network of Libraries of Medicine Pacific Northwest Reg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394902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2713" y="3306640"/>
            <a:ext cx="4419599" cy="762000"/>
          </a:xfrm>
        </p:spPr>
        <p:txBody>
          <a:bodyPr>
            <a:normAutofit fontScale="90000"/>
          </a:bodyPr>
          <a:lstStyle/>
          <a:p>
            <a:pPr algn="ctr"/>
            <a:r>
              <a:rPr lang="en-US" dirty="0">
                <a:solidFill>
                  <a:schemeClr val="tx2">
                    <a:lumMod val="50000"/>
                  </a:schemeClr>
                </a:solidFill>
              </a:rPr>
              <a:t>The 4 V’s </a:t>
            </a:r>
            <a:br>
              <a:rPr lang="en-US" dirty="0">
                <a:solidFill>
                  <a:schemeClr val="tx2">
                    <a:lumMod val="50000"/>
                  </a:schemeClr>
                </a:solidFill>
              </a:rPr>
            </a:br>
            <a:r>
              <a:rPr lang="en-US" dirty="0">
                <a:solidFill>
                  <a:schemeClr val="tx2">
                    <a:lumMod val="50000"/>
                  </a:schemeClr>
                </a:solidFill>
              </a:rPr>
              <a:t>of </a:t>
            </a:r>
            <a:br>
              <a:rPr lang="en-US" dirty="0">
                <a:solidFill>
                  <a:schemeClr val="tx2">
                    <a:lumMod val="50000"/>
                  </a:schemeClr>
                </a:solidFill>
              </a:rPr>
            </a:br>
            <a:r>
              <a:rPr lang="en-US" dirty="0">
                <a:solidFill>
                  <a:schemeClr val="tx2">
                    <a:lumMod val="50000"/>
                  </a:schemeClr>
                </a:solidFill>
              </a:rPr>
              <a:t>Big Data</a:t>
            </a:r>
          </a:p>
        </p:txBody>
      </p:sp>
      <p:graphicFrame>
        <p:nvGraphicFramePr>
          <p:cNvPr id="5" name="Content Placeholder 4" descr="The 4 V's of Big Data: volume, variety, velocity, and veracity"/>
          <p:cNvGraphicFramePr>
            <a:graphicFrameLocks noGrp="1"/>
          </p:cNvGraphicFramePr>
          <p:nvPr>
            <p:ph idx="1"/>
            <p:extLst>
              <p:ext uri="{D42A27DB-BD31-4B8C-83A1-F6EECF244321}">
                <p14:modId xmlns:p14="http://schemas.microsoft.com/office/powerpoint/2010/main" val="3411779523"/>
              </p:ext>
            </p:extLst>
          </p:nvPr>
        </p:nvGraphicFramePr>
        <p:xfrm>
          <a:off x="2360612" y="990600"/>
          <a:ext cx="7543802" cy="4632081"/>
        </p:xfrm>
        <a:graphic>
          <a:graphicData uri="http://schemas.openxmlformats.org/drawingml/2006/table">
            <a:tbl>
              <a:tblPr firstRow="1" bandRow="1">
                <a:tableStyleId>{2D5ABB26-0587-4C30-8999-92F81FD0307C}</a:tableStyleId>
              </a:tblPr>
              <a:tblGrid>
                <a:gridCol w="3771901">
                  <a:extLst>
                    <a:ext uri="{9D8B030D-6E8A-4147-A177-3AD203B41FA5}">
                      <a16:colId xmlns:a16="http://schemas.microsoft.com/office/drawing/2014/main" val="20000"/>
                    </a:ext>
                  </a:extLst>
                </a:gridCol>
                <a:gridCol w="3771901">
                  <a:extLst>
                    <a:ext uri="{9D8B030D-6E8A-4147-A177-3AD203B41FA5}">
                      <a16:colId xmlns:a16="http://schemas.microsoft.com/office/drawing/2014/main" val="20001"/>
                    </a:ext>
                  </a:extLst>
                </a:gridCol>
              </a:tblGrid>
              <a:tr h="2209800">
                <a:tc>
                  <a:txBody>
                    <a:bodyPr/>
                    <a:lstStyle/>
                    <a:p>
                      <a:r>
                        <a:rPr lang="en-US" sz="4000" dirty="0">
                          <a:solidFill>
                            <a:schemeClr val="bg2">
                              <a:lumMod val="50000"/>
                              <a:lumOff val="50000"/>
                            </a:schemeClr>
                          </a:solidFill>
                        </a:rPr>
                        <a:t>Volume</a:t>
                      </a:r>
                      <a:endParaRPr lang="en-US" sz="4000" baseline="0" dirty="0">
                        <a:solidFill>
                          <a:schemeClr val="bg2">
                            <a:lumMod val="50000"/>
                            <a:lumOff val="50000"/>
                          </a:schemeClr>
                        </a:solidFill>
                      </a:endParaRPr>
                    </a:p>
                    <a:p>
                      <a:r>
                        <a:rPr lang="en-US" sz="4000" baseline="0" dirty="0"/>
                        <a:t>The amount </a:t>
                      </a:r>
                    </a:p>
                    <a:p>
                      <a:r>
                        <a:rPr lang="en-US" sz="4000" baseline="0" dirty="0"/>
                        <a:t>of data</a:t>
                      </a:r>
                      <a:endParaRPr lang="en-US" sz="4000" dirty="0"/>
                    </a:p>
                  </a:txBody>
                  <a:tcPr marL="130493" marR="130493"/>
                </a:tc>
                <a:tc>
                  <a:txBody>
                    <a:bodyPr/>
                    <a:lstStyle/>
                    <a:p>
                      <a:pPr algn="r"/>
                      <a:r>
                        <a:rPr lang="en-US" sz="4000" dirty="0">
                          <a:solidFill>
                            <a:schemeClr val="bg2">
                              <a:lumMod val="50000"/>
                              <a:lumOff val="50000"/>
                            </a:schemeClr>
                          </a:solidFill>
                        </a:rPr>
                        <a:t>Variety</a:t>
                      </a:r>
                    </a:p>
                    <a:p>
                      <a:pPr algn="r"/>
                      <a:r>
                        <a:rPr lang="en-US" sz="4000" dirty="0"/>
                        <a:t>The types </a:t>
                      </a:r>
                    </a:p>
                    <a:p>
                      <a:pPr algn="r"/>
                      <a:r>
                        <a:rPr lang="en-US" sz="4000" dirty="0"/>
                        <a:t>of data</a:t>
                      </a:r>
                    </a:p>
                  </a:txBody>
                  <a:tcPr marL="130493" marR="130493"/>
                </a:tc>
                <a:extLst>
                  <a:ext uri="{0D108BD9-81ED-4DB2-BD59-A6C34878D82A}">
                    <a16:rowId xmlns:a16="http://schemas.microsoft.com/office/drawing/2014/main" val="10000"/>
                  </a:ext>
                </a:extLst>
              </a:tr>
              <a:tr h="2422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chemeClr val="bg2">
                              <a:lumMod val="50000"/>
                              <a:lumOff val="50000"/>
                            </a:schemeClr>
                          </a:solidFill>
                        </a:rPr>
                        <a:t>Velocity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baseline="0" dirty="0"/>
                        <a:t>The frequency of data</a:t>
                      </a:r>
                      <a:endParaRPr lang="en-US" dirty="0"/>
                    </a:p>
                  </a:txBody>
                  <a:tcPr marL="130493" marR="130493" anchor="b"/>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bg2">
                              <a:lumMod val="50000"/>
                              <a:lumOff val="50000"/>
                            </a:schemeClr>
                          </a:solidFill>
                        </a:rPr>
                        <a:t>Veracity</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t>The quality</a:t>
                      </a:r>
                      <a:r>
                        <a:rPr lang="en-US" sz="4000" baseline="0" dirty="0"/>
                        <a:t>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4000" baseline="0" dirty="0"/>
                        <a:t>of data</a:t>
                      </a:r>
                      <a:endParaRPr lang="en-US" sz="4000" dirty="0"/>
                    </a:p>
                  </a:txBody>
                  <a:tcPr marL="130493" marR="130493" anchor="b"/>
                </a:tc>
                <a:extLst>
                  <a:ext uri="{0D108BD9-81ED-4DB2-BD59-A6C34878D82A}">
                    <a16:rowId xmlns:a16="http://schemas.microsoft.com/office/drawing/2014/main" val="10001"/>
                  </a:ext>
                </a:extLst>
              </a:tr>
            </a:tbl>
          </a:graphicData>
        </a:graphic>
      </p:graphicFrame>
      <p:pic>
        <p:nvPicPr>
          <p:cNvPr id="7" name="Picture 6" descr="National Network of Libraries of Medicine Pacific Northwest Reg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148043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scale of data</a:t>
            </a:r>
          </a:p>
        </p:txBody>
      </p:sp>
      <p:pic>
        <p:nvPicPr>
          <p:cNvPr id="3" name="Picture 2" descr="Table listing data units, their value, and size in bytes"/>
          <p:cNvPicPr>
            <a:picLocks noChangeAspect="1"/>
          </p:cNvPicPr>
          <p:nvPr/>
        </p:nvPicPr>
        <p:blipFill>
          <a:blip r:embed="rId3"/>
          <a:stretch>
            <a:fillRect/>
          </a:stretch>
        </p:blipFill>
        <p:spPr>
          <a:xfrm>
            <a:off x="1751012" y="2001238"/>
            <a:ext cx="7725697" cy="3733800"/>
          </a:xfrm>
          <a:prstGeom prst="rect">
            <a:avLst/>
          </a:prstGeom>
        </p:spPr>
      </p:pic>
      <p:pic>
        <p:nvPicPr>
          <p:cNvPr id="4" name="Picture 3" descr="Hadoop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612" y="3276600"/>
            <a:ext cx="2438402" cy="1183076"/>
          </a:xfrm>
          <a:prstGeom prst="rect">
            <a:avLst/>
          </a:prstGeom>
        </p:spPr>
      </p:pic>
      <p:pic>
        <p:nvPicPr>
          <p:cNvPr id="8" name="Picture 7" descr="National Network of Libraries of Medicine Pacific Northwest Regio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324897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scale of data</a:t>
            </a:r>
          </a:p>
        </p:txBody>
      </p:sp>
      <p:sp>
        <p:nvSpPr>
          <p:cNvPr id="3" name="Content Placeholder 2"/>
          <p:cNvSpPr>
            <a:spLocks noGrp="1"/>
          </p:cNvSpPr>
          <p:nvPr>
            <p:ph idx="1"/>
          </p:nvPr>
        </p:nvSpPr>
        <p:spPr/>
        <p:txBody>
          <a:bodyPr/>
          <a:lstStyle/>
          <a:p>
            <a:r>
              <a:rPr lang="en-US" dirty="0"/>
              <a:t>90% of today’s data has been created in just the last 2 years </a:t>
            </a:r>
          </a:p>
          <a:p>
            <a:r>
              <a:rPr lang="en-US" dirty="0"/>
              <a:t>Every day we create 2.5 quintillion bytes of data or enough to fill 10 million Blu-ray discs</a:t>
            </a:r>
          </a:p>
          <a:p>
            <a:r>
              <a:rPr lang="en-US" dirty="0"/>
              <a:t>40 zettabytes (4o trillion gigabytes) of data will be created by 2020, an increase of 300 times from 2005, and the equivalent of 5,200 gigabytes of data for every man, woman and child on Earth</a:t>
            </a:r>
          </a:p>
          <a:p>
            <a:r>
              <a:rPr lang="en-US" dirty="0"/>
              <a:t>Most companies in the US have over 100 terabytes  (100,000 gigabytes) of data stored</a:t>
            </a:r>
          </a:p>
        </p:txBody>
      </p:sp>
      <p:pic>
        <p:nvPicPr>
          <p:cNvPr id="6" name="Picture 5" descr="National Network of Libraries of Medicine Pacific Northwest Reg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9255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different forms of data</a:t>
            </a:r>
          </a:p>
        </p:txBody>
      </p:sp>
      <p:pic>
        <p:nvPicPr>
          <p:cNvPr id="4" name="Content Placeholder 3" descr="Twitter log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79230" y="2989776"/>
            <a:ext cx="1013686" cy="1009639"/>
          </a:xfrm>
        </p:spPr>
      </p:pic>
      <p:pic>
        <p:nvPicPr>
          <p:cNvPr id="5" name="Picture 4" descr="Facebook 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7914" y="2163469"/>
            <a:ext cx="1935067" cy="671468"/>
          </a:xfrm>
          <a:prstGeom prst="rect">
            <a:avLst/>
          </a:prstGeom>
        </p:spPr>
      </p:pic>
      <p:pic>
        <p:nvPicPr>
          <p:cNvPr id="6" name="Picture 5" descr="Instagram logo"/>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3154" y="4435626"/>
            <a:ext cx="1081605" cy="1081605"/>
          </a:xfrm>
          <a:prstGeom prst="rect">
            <a:avLst/>
          </a:prstGeom>
        </p:spPr>
      </p:pic>
      <p:pic>
        <p:nvPicPr>
          <p:cNvPr id="7" name="Picture 6" descr="YouTube log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5870" y="3349601"/>
            <a:ext cx="1702884" cy="851442"/>
          </a:xfrm>
          <a:prstGeom prst="rect">
            <a:avLst/>
          </a:prstGeom>
        </p:spPr>
      </p:pic>
      <p:pic>
        <p:nvPicPr>
          <p:cNvPr id="8" name="Picture 7" descr="Pinterest logo"/>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9230" y="4316179"/>
            <a:ext cx="1365341" cy="1103196"/>
          </a:xfrm>
          <a:prstGeom prst="rect">
            <a:avLst/>
          </a:prstGeom>
        </p:spPr>
      </p:pic>
      <p:pic>
        <p:nvPicPr>
          <p:cNvPr id="10" name="Picture 9" descr="Snapchat logo"/>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1172" y="3549005"/>
            <a:ext cx="1095757" cy="1107539"/>
          </a:xfrm>
          <a:prstGeom prst="rect">
            <a:avLst/>
          </a:prstGeom>
        </p:spPr>
      </p:pic>
      <p:pic>
        <p:nvPicPr>
          <p:cNvPr id="11" name="Picture 10" descr="Spotify logo"/>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27159" y="4335835"/>
            <a:ext cx="1459922" cy="821206"/>
          </a:xfrm>
          <a:prstGeom prst="rect">
            <a:avLst/>
          </a:prstGeom>
        </p:spPr>
      </p:pic>
      <p:pic>
        <p:nvPicPr>
          <p:cNvPr id="14" name="Picture 13" descr="Linked In logo"/>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8312" y="1990457"/>
            <a:ext cx="1974471" cy="825067"/>
          </a:xfrm>
          <a:prstGeom prst="rect">
            <a:avLst/>
          </a:prstGeom>
        </p:spPr>
      </p:pic>
      <p:pic>
        <p:nvPicPr>
          <p:cNvPr id="15" name="Picture 14" descr="Flickr logo"/>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19614" y="3053382"/>
            <a:ext cx="1278013" cy="1071688"/>
          </a:xfrm>
          <a:prstGeom prst="rect">
            <a:avLst/>
          </a:prstGeom>
        </p:spPr>
      </p:pic>
      <p:pic>
        <p:nvPicPr>
          <p:cNvPr id="16" name="Picture 15" descr="Reddit logo"/>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91063" y="2206930"/>
            <a:ext cx="1504804" cy="846452"/>
          </a:xfrm>
          <a:prstGeom prst="rect">
            <a:avLst/>
          </a:prstGeom>
        </p:spPr>
      </p:pic>
      <p:pic>
        <p:nvPicPr>
          <p:cNvPr id="17" name="Picture 16" descr="Vimeo logo"/>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19614" y="4566139"/>
            <a:ext cx="1374614" cy="844061"/>
          </a:xfrm>
          <a:prstGeom prst="rect">
            <a:avLst/>
          </a:prstGeom>
        </p:spPr>
      </p:pic>
      <p:pic>
        <p:nvPicPr>
          <p:cNvPr id="18" name="Picture 17" descr="WhatsApp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3636" y="3253498"/>
            <a:ext cx="2064116" cy="749969"/>
          </a:xfrm>
          <a:prstGeom prst="rect">
            <a:avLst/>
          </a:prstGeom>
        </p:spPr>
      </p:pic>
      <p:pic>
        <p:nvPicPr>
          <p:cNvPr id="19" name="Picture 18" descr="Messenger logo"/>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02623" y="4238050"/>
            <a:ext cx="1227997" cy="1238961"/>
          </a:xfrm>
          <a:prstGeom prst="rect">
            <a:avLst/>
          </a:prstGeom>
        </p:spPr>
      </p:pic>
      <p:pic>
        <p:nvPicPr>
          <p:cNvPr id="20" name="Picture 19" descr="Google plus logo"/>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60282" y="2082690"/>
            <a:ext cx="1221692" cy="1221692"/>
          </a:xfrm>
          <a:prstGeom prst="rect">
            <a:avLst/>
          </a:prstGeom>
        </p:spPr>
      </p:pic>
      <p:pic>
        <p:nvPicPr>
          <p:cNvPr id="22" name="Picture 21" descr="National Network of Libraries of Medicine Pacific Northwest Region"/>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94813" y="6248400"/>
            <a:ext cx="2557277" cy="428831"/>
          </a:xfrm>
          <a:prstGeom prst="rect">
            <a:avLst/>
          </a:prstGeom>
        </p:spPr>
      </p:pic>
    </p:spTree>
    <p:extLst>
      <p:ext uri="{BB962C8B-B14F-4D97-AF65-F5344CB8AC3E}">
        <p14:creationId xmlns:p14="http://schemas.microsoft.com/office/powerpoint/2010/main" val="293652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E41224-0370-4595-877C-23316CD80004}">
  <ds:schemaRefs>
    <ds:schemaRef ds:uri="http://purl.org/dc/terms/"/>
    <ds:schemaRef ds:uri="http://purl.org/dc/dcmitype/"/>
    <ds:schemaRef ds:uri="4873beb7-5857-4685-be1f-d57550cc96cc"/>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1610</TotalTime>
  <Words>2486</Words>
  <Application>Microsoft Office PowerPoint</Application>
  <PresentationFormat>Custom</PresentationFormat>
  <Paragraphs>205</Paragraphs>
  <Slides>31</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Corbel</vt:lpstr>
      <vt:lpstr>Digital Blue Tunnel 16x9</vt:lpstr>
      <vt:lpstr>Big Data</vt:lpstr>
      <vt:lpstr>What we will cover in this presentation?</vt:lpstr>
      <vt:lpstr> The Information Continuum</vt:lpstr>
      <vt:lpstr>Types of Data</vt:lpstr>
      <vt:lpstr>Big Data </vt:lpstr>
      <vt:lpstr>The 4 V’s  of  Big Data</vt:lpstr>
      <vt:lpstr>Volume: scale of data</vt:lpstr>
      <vt:lpstr>Volume: scale of data</vt:lpstr>
      <vt:lpstr>Variety: different forms of data</vt:lpstr>
      <vt:lpstr>What happens in an Internet minute?</vt:lpstr>
      <vt:lpstr>Velocity: analysis of streaming data</vt:lpstr>
      <vt:lpstr>Veracity: trustworthiness of data </vt:lpstr>
      <vt:lpstr>The 4 V’s  of  Big Data</vt:lpstr>
      <vt:lpstr>PowerPoint Presentation</vt:lpstr>
      <vt:lpstr>PowerPoint Presentation</vt:lpstr>
      <vt:lpstr>Big Data and Research</vt:lpstr>
      <vt:lpstr>Big Data Mining</vt:lpstr>
      <vt:lpstr>Big Data in Health Care</vt:lpstr>
      <vt:lpstr>Faster and cheaper technology and data storage </vt:lpstr>
      <vt:lpstr>Sensing devices   </vt:lpstr>
      <vt:lpstr>An increase in “born”  digital data </vt:lpstr>
      <vt:lpstr>Greater availability of data via repositories </vt:lpstr>
      <vt:lpstr>Sharing mandates </vt:lpstr>
      <vt:lpstr> The Health Care Big Data Horizon</vt:lpstr>
      <vt:lpstr>Health Disparities: Big Data to the Rescue?</vt:lpstr>
      <vt:lpstr>“Big Data” on PubMed</vt:lpstr>
      <vt:lpstr>Hurdles and Risks</vt:lpstr>
      <vt:lpstr>PowerPoint Presentation</vt:lpstr>
      <vt:lpstr>PowerPoint Presentation</vt:lpstr>
      <vt:lpstr>Resources…</vt:lpstr>
      <vt:lpstr>References</vt:lpstr>
    </vt:vector>
  </TitlesOfParts>
  <Company>University of Washington Libraries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101</dc:title>
  <dc:creator>Ann Madhavan</dc:creator>
  <cp:lastModifiedBy>MARGIE</cp:lastModifiedBy>
  <cp:revision>209</cp:revision>
  <dcterms:created xsi:type="dcterms:W3CDTF">2017-03-22T21:18:18Z</dcterms:created>
  <dcterms:modified xsi:type="dcterms:W3CDTF">2023-02-01T03:58:04Z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